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  <p:sldMasterId id="2147483787" r:id="rId2"/>
  </p:sldMasterIdLst>
  <p:notesMasterIdLst>
    <p:notesMasterId r:id="rId115"/>
  </p:notesMasterIdLst>
  <p:handoutMasterIdLst>
    <p:handoutMasterId r:id="rId116"/>
  </p:handoutMasterIdLst>
  <p:sldIdLst>
    <p:sldId id="800" r:id="rId3"/>
    <p:sldId id="688" r:id="rId4"/>
    <p:sldId id="689" r:id="rId5"/>
    <p:sldId id="687" r:id="rId6"/>
    <p:sldId id="699" r:id="rId7"/>
    <p:sldId id="762" r:id="rId8"/>
    <p:sldId id="763" r:id="rId9"/>
    <p:sldId id="764" r:id="rId10"/>
    <p:sldId id="765" r:id="rId11"/>
    <p:sldId id="559" r:id="rId12"/>
    <p:sldId id="662" r:id="rId13"/>
    <p:sldId id="641" r:id="rId14"/>
    <p:sldId id="766" r:id="rId15"/>
    <p:sldId id="666" r:id="rId16"/>
    <p:sldId id="767" r:id="rId17"/>
    <p:sldId id="768" r:id="rId18"/>
    <p:sldId id="769" r:id="rId19"/>
    <p:sldId id="770" r:id="rId20"/>
    <p:sldId id="642" r:id="rId21"/>
    <p:sldId id="771" r:id="rId22"/>
    <p:sldId id="772" r:id="rId23"/>
    <p:sldId id="643" r:id="rId24"/>
    <p:sldId id="644" r:id="rId25"/>
    <p:sldId id="645" r:id="rId26"/>
    <p:sldId id="694" r:id="rId27"/>
    <p:sldId id="667" r:id="rId28"/>
    <p:sldId id="668" r:id="rId29"/>
    <p:sldId id="799" r:id="rId30"/>
    <p:sldId id="658" r:id="rId31"/>
    <p:sldId id="659" r:id="rId32"/>
    <p:sldId id="691" r:id="rId33"/>
    <p:sldId id="647" r:id="rId34"/>
    <p:sldId id="776" r:id="rId35"/>
    <p:sldId id="773" r:id="rId36"/>
    <p:sldId id="774" r:id="rId37"/>
    <p:sldId id="775" r:id="rId38"/>
    <p:sldId id="777" r:id="rId39"/>
    <p:sldId id="795" r:id="rId40"/>
    <p:sldId id="796" r:id="rId41"/>
    <p:sldId id="669" r:id="rId42"/>
    <p:sldId id="778" r:id="rId43"/>
    <p:sldId id="779" r:id="rId44"/>
    <p:sldId id="481" r:id="rId45"/>
    <p:sldId id="780" r:id="rId46"/>
    <p:sldId id="781" r:id="rId47"/>
    <p:sldId id="782" r:id="rId48"/>
    <p:sldId id="482" r:id="rId49"/>
    <p:sldId id="783" r:id="rId50"/>
    <p:sldId id="785" r:id="rId51"/>
    <p:sldId id="784" r:id="rId52"/>
    <p:sldId id="483" r:id="rId53"/>
    <p:sldId id="786" r:id="rId54"/>
    <p:sldId id="484" r:id="rId55"/>
    <p:sldId id="485" r:id="rId56"/>
    <p:sldId id="726" r:id="rId57"/>
    <p:sldId id="725" r:id="rId58"/>
    <p:sldId id="727" r:id="rId59"/>
    <p:sldId id="521" r:id="rId60"/>
    <p:sldId id="787" r:id="rId61"/>
    <p:sldId id="486" r:id="rId62"/>
    <p:sldId id="788" r:id="rId63"/>
    <p:sldId id="672" r:id="rId64"/>
    <p:sldId id="673" r:id="rId65"/>
    <p:sldId id="690" r:id="rId66"/>
    <p:sldId id="742" r:id="rId67"/>
    <p:sldId id="743" r:id="rId68"/>
    <p:sldId id="744" r:id="rId69"/>
    <p:sldId id="745" r:id="rId70"/>
    <p:sldId id="748" r:id="rId71"/>
    <p:sldId id="749" r:id="rId72"/>
    <p:sldId id="750" r:id="rId73"/>
    <p:sldId id="752" r:id="rId74"/>
    <p:sldId id="753" r:id="rId75"/>
    <p:sldId id="789" r:id="rId76"/>
    <p:sldId id="757" r:id="rId77"/>
    <p:sldId id="758" r:id="rId78"/>
    <p:sldId id="710" r:id="rId79"/>
    <p:sldId id="760" r:id="rId80"/>
    <p:sldId id="761" r:id="rId81"/>
    <p:sldId id="790" r:id="rId82"/>
    <p:sldId id="791" r:id="rId83"/>
    <p:sldId id="713" r:id="rId84"/>
    <p:sldId id="597" r:id="rId85"/>
    <p:sldId id="741" r:id="rId86"/>
    <p:sldId id="598" r:id="rId87"/>
    <p:sldId id="599" r:id="rId88"/>
    <p:sldId id="714" r:id="rId89"/>
    <p:sldId id="259" r:id="rId90"/>
    <p:sldId id="728" r:id="rId91"/>
    <p:sldId id="729" r:id="rId92"/>
    <p:sldId id="738" r:id="rId93"/>
    <p:sldId id="731" r:id="rId94"/>
    <p:sldId id="683" r:id="rId95"/>
    <p:sldId id="719" r:id="rId96"/>
    <p:sldId id="717" r:id="rId97"/>
    <p:sldId id="718" r:id="rId98"/>
    <p:sldId id="732" r:id="rId99"/>
    <p:sldId id="740" r:id="rId100"/>
    <p:sldId id="733" r:id="rId101"/>
    <p:sldId id="720" r:id="rId102"/>
    <p:sldId id="697" r:id="rId103"/>
    <p:sldId id="721" r:id="rId104"/>
    <p:sldId id="734" r:id="rId105"/>
    <p:sldId id="595" r:id="rId106"/>
    <p:sldId id="724" r:id="rId107"/>
    <p:sldId id="596" r:id="rId108"/>
    <p:sldId id="792" r:id="rId109"/>
    <p:sldId id="794" r:id="rId110"/>
    <p:sldId id="692" r:id="rId111"/>
    <p:sldId id="587" r:id="rId112"/>
    <p:sldId id="798" r:id="rId113"/>
    <p:sldId id="801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/>
  <p:cmAuthor id="2" name="Microsoft Office User" initials="Office" lastIdx="1" clrIdx="1"/>
  <p:cmAuthor id="3" name="Microsoft Office User" initials="Office [2]" lastIdx="1" clrIdx="2"/>
  <p:cmAuthor id="4" name="Microsoft Office User" initials="Office [3]" lastIdx="1" clrIdx="3"/>
  <p:cmAuthor id="5" name="Microsoft Office User" initials="Office [4]" lastIdx="1" clrIdx="4"/>
  <p:cmAuthor id="6" name="Microsoft Office User" initials="Office [5]" lastIdx="1" clrIdx="5"/>
  <p:cmAuthor id="7" name="Microsoft Office User" initials="Office [6]" lastIdx="1" clrIdx="6"/>
  <p:cmAuthor id="8" name="Microsoft Office User" initials="Office [7]" lastIdx="1" clrIdx="7"/>
  <p:cmAuthor id="9" name="Microsoft Office User" initials="Office [8]" lastIdx="1" clrIdx="8"/>
  <p:cmAuthor id="10" name="Microsoft Office User" initials="Office [9]" lastIdx="1" clrIdx="9"/>
  <p:cmAuthor id="11" name="Microsoft Office User" initials="Office [10]" lastIdx="1" clrIdx="10"/>
  <p:cmAuthor id="12" name="Microsoft Office User" initials="Office [11]" lastIdx="1" clrIdx="11"/>
  <p:cmAuthor id="13" name="Microsoft Office User" initials="Office [12]" lastIdx="1" clrIdx="12"/>
  <p:cmAuthor id="14" name="Microsoft Office User" initials="Office [13]" lastIdx="1" clrIdx="13"/>
  <p:cmAuthor id="15" name="Microsoft Office User" initials="Office [14]" lastIdx="1" clrIdx="14"/>
  <p:cmAuthor id="16" name="Microsoft Office User" initials="Office [15]" lastIdx="1" clrIdx="15"/>
  <p:cmAuthor id="17" name="Microsoft Office User" initials="Office [16]" lastIdx="1" clrIdx="16"/>
  <p:cmAuthor id="18" name="Marina Marmora" initials="MM" lastIdx="1" clrIdx="1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5"/>
    <a:srgbClr val="F2A0A0"/>
    <a:srgbClr val="77D7C4"/>
    <a:srgbClr val="FF7E79"/>
    <a:srgbClr val="4A88A3"/>
    <a:srgbClr val="76D7AC"/>
    <a:srgbClr val="E3E0E6"/>
    <a:srgbClr val="EAECEE"/>
    <a:srgbClr val="EEEAEA"/>
    <a:srgbClr val="F0E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444" autoAdjust="0"/>
    <p:restoredTop sz="83686" autoAdjust="0"/>
  </p:normalViewPr>
  <p:slideViewPr>
    <p:cSldViewPr snapToGrid="0" snapToObjects="1" showGuides="1">
      <p:cViewPr varScale="1">
        <p:scale>
          <a:sx n="90" d="100"/>
          <a:sy n="90" d="100"/>
        </p:scale>
        <p:origin x="24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commentAuthors" Target="commentAuthor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2T13:56:37.122"/>
    </inkml:context>
    <inkml:brush xml:id="br0">
      <inkml:brushProperty name="height" value="0.053" units="cm"/>
      <inkml:brushProperty name="color" value="#FF0000"/>
    </inkml:brush>
  </inkml:definitions>
  <inkml:trace contextRef="#ctx0" brushRef="#br0">32701 10319 8500,'-18'-3'0,"-2"-3"-215,0-2 1,5-7-1,7 8 1,-2 0-1,0 4-281,1 6 1,4 4 448,5 6-101,0-6 0,5 3 0,4-4 148,2 1 0,2-4 0,0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2T04:55:22.087"/>
    </inkml:context>
    <inkml:brush xml:id="br0">
      <inkml:brushProperty name="width" value="0.05714" units="cm"/>
      <inkml:brushProperty name="height" value="0.05714" units="cm"/>
      <inkml:brushProperty name="color" value="#004F8B"/>
    </inkml:brush>
  </inkml:definitions>
  <inkml:trace contextRef="#ctx0" brushRef="#br0">35 87 25549,'9'0'-3760,"-1"0"3816,-8 0 1,2-2-858,4-4 356,-4 4 191,5-6 100,-7 8 849,0 0-616,0-7-2005,0 5-2,0-6 395,0 8 2229,0 0-249,0-8-1985,0 6-403,0-5-5,0 7 3848,0 0 29,-7 0 2,5 0-1932,-6 0-7,8 0 2324,0 0-346,-8 0-23,6 0-1925,-5 0 5,7 0 26,0 0-34,0-8-1939,0 6-7,0-6 10,0 8 1887,0 0 28,0-7-1926,0 5 0,0-6 1,0 8 2188,0 0 121,0 8 0,-16 1 0,-3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4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640" y="6349042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5FC7E-9041-724B-952A-C19CED61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308" y="6349042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6A05C-649E-2244-A07E-217F80DC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F7A78-3924-3D45-A228-55538ED7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751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1886CA-2C40-4347-96E6-E6B738FF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83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D25FB-420E-6F4A-8491-BD24C4A2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D7EF9F-B7EA-F540-BEAD-781E378B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F90229-91FB-224F-9B17-7818FCFA5D84}"/>
              </a:ext>
            </a:extLst>
          </p:cNvPr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055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7B0AB-1A09-5B4C-B7E2-2FC4039F979D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</p:spTree>
    <p:extLst>
      <p:ext uri="{BB962C8B-B14F-4D97-AF65-F5344CB8AC3E}">
        <p14:creationId xmlns:p14="http://schemas.microsoft.com/office/powerpoint/2010/main" val="3861073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27440" y="6385003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9F370-B1EC-B74C-BF6C-648E2C248868}"/>
              </a:ext>
            </a:extLst>
          </p:cNvPr>
          <p:cNvSpPr txBox="1"/>
          <p:nvPr/>
        </p:nvSpPr>
        <p:spPr>
          <a:xfrm>
            <a:off x="5732289" y="6400800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C7AF49-6B88-3B4C-93ED-5820B7B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50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19" y="406889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004" y="315816"/>
            <a:ext cx="2343030" cy="16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353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FDF4-4B06-1341-B7D6-654C0152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962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2B2BD-8391-1547-83AF-015D75FA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617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99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79F-0224-9247-A3E1-FFC5ACAD3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7653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5748E-ACFD-A94E-AF35-8E92A309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02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0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2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8044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0BFCA94-9B58-F648-A8AF-A67DB9158C2C}"/>
              </a:ext>
            </a:extLst>
          </p:cNvPr>
          <p:cNvSpPr txBox="1"/>
          <p:nvPr userDrawn="1"/>
        </p:nvSpPr>
        <p:spPr>
          <a:xfrm>
            <a:off x="2128519" y="2958527"/>
            <a:ext cx="793496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404040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dirty="0"/>
          </a:p>
          <a:p>
            <a:r>
              <a:rPr dirty="0" err="1"/>
              <a:t>Pavlos</a:t>
            </a:r>
            <a:r>
              <a:rPr dirty="0"/>
              <a:t> </a:t>
            </a:r>
            <a:r>
              <a:rPr dirty="0" err="1"/>
              <a:t>Protopapas</a:t>
            </a:r>
            <a:r>
              <a:rPr lang="en-US" dirty="0"/>
              <a:t>,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Mark Glickman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D425-58DF-6B47-A750-49EBBBBF18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4" name="Picture 13" descr="iacs.png">
              <a:extLst>
                <a:ext uri="{FF2B5EF4-FFF2-40B4-BE49-F238E27FC236}">
                  <a16:creationId xmlns:a16="http://schemas.microsoft.com/office/drawing/2014/main" id="{FB5816AC-80B3-F041-94EC-D4DDF62185A4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5" name="Picture 14" descr="harvard.png">
              <a:extLst>
                <a:ext uri="{FF2B5EF4-FFF2-40B4-BE49-F238E27FC236}">
                  <a16:creationId xmlns:a16="http://schemas.microsoft.com/office/drawing/2014/main" id="{F9EDC1BC-2340-E246-BE3D-C5065AB4865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21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EA3DB-0FD3-C649-91D8-2BC2AC8F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067268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3/6/22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801" r:id="rId8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20.png"/><Relationship Id="rId7" Type="http://schemas.openxmlformats.org/officeDocument/2006/relationships/image" Target="../media/image17.png"/><Relationship Id="rId1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Relationship Id="rId9" Type="http://schemas.openxmlformats.org/officeDocument/2006/relationships/image" Target="../media/image24.png"/><Relationship Id="rId1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tiff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0.png"/><Relationship Id="rId4" Type="http://schemas.openxmlformats.org/officeDocument/2006/relationships/image" Target="../media/image56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tiff"/><Relationship Id="rId5" Type="http://schemas.openxmlformats.org/officeDocument/2006/relationships/image" Target="../media/image550.png"/><Relationship Id="rId4" Type="http://schemas.openxmlformats.org/officeDocument/2006/relationships/image" Target="../media/image5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7" Type="http://schemas.openxmlformats.org/officeDocument/2006/relationships/image" Target="../media/image60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tiff"/><Relationship Id="rId5" Type="http://schemas.openxmlformats.org/officeDocument/2006/relationships/image" Target="../media/image550.png"/><Relationship Id="rId4" Type="http://schemas.openxmlformats.org/officeDocument/2006/relationships/image" Target="../media/image56.tif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61.tiff"/><Relationship Id="rId7" Type="http://schemas.openxmlformats.org/officeDocument/2006/relationships/image" Target="../media/image60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tiff"/><Relationship Id="rId5" Type="http://schemas.openxmlformats.org/officeDocument/2006/relationships/image" Target="../media/image550.png"/><Relationship Id="rId4" Type="http://schemas.openxmlformats.org/officeDocument/2006/relationships/image" Target="../media/image56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63.tiff"/><Relationship Id="rId7" Type="http://schemas.openxmlformats.org/officeDocument/2006/relationships/image" Target="../media/image60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tiff"/><Relationship Id="rId5" Type="http://schemas.openxmlformats.org/officeDocument/2006/relationships/image" Target="../media/image550.png"/><Relationship Id="rId4" Type="http://schemas.openxmlformats.org/officeDocument/2006/relationships/image" Target="../media/image64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tiff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5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7" Type="http://schemas.openxmlformats.org/officeDocument/2006/relationships/image" Target="../media/image73.tif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5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13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6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15" Type="http://schemas.openxmlformats.org/officeDocument/2006/relationships/image" Target="../media/image75.tiff"/><Relationship Id="rId10" Type="http://schemas.openxmlformats.org/officeDocument/2006/relationships/image" Target="../media/image82.png"/><Relationship Id="rId9" Type="http://schemas.openxmlformats.org/officeDocument/2006/relationships/image" Target="../media/image79.png"/><Relationship Id="rId1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18" Type="http://schemas.openxmlformats.org/officeDocument/2006/relationships/image" Target="../media/image830.png"/><Relationship Id="rId13" Type="http://schemas.openxmlformats.org/officeDocument/2006/relationships/image" Target="../media/image68.png"/><Relationship Id="rId3" Type="http://schemas.openxmlformats.org/officeDocument/2006/relationships/image" Target="../media/image74.png"/><Relationship Id="rId21" Type="http://schemas.openxmlformats.org/officeDocument/2006/relationships/image" Target="../media/image90.png"/><Relationship Id="rId7" Type="http://schemas.openxmlformats.org/officeDocument/2006/relationships/image" Target="../media/image820.png"/><Relationship Id="rId17" Type="http://schemas.openxmlformats.org/officeDocument/2006/relationships/image" Target="../media/image720.png"/><Relationship Id="rId12" Type="http://schemas.openxmlformats.org/officeDocument/2006/relationships/image" Target="../media/image670.png"/><Relationship Id="rId2" Type="http://schemas.openxmlformats.org/officeDocument/2006/relationships/image" Target="../media/image73.png"/><Relationship Id="rId16" Type="http://schemas.openxmlformats.org/officeDocument/2006/relationships/image" Target="../media/image71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76.tiff"/><Relationship Id="rId5" Type="http://schemas.openxmlformats.org/officeDocument/2006/relationships/image" Target="../media/image76.png"/><Relationship Id="rId15" Type="http://schemas.openxmlformats.org/officeDocument/2006/relationships/image" Target="../media/image700.png"/><Relationship Id="rId23" Type="http://schemas.openxmlformats.org/officeDocument/2006/relationships/image" Target="../media/image87.png"/><Relationship Id="rId10" Type="http://schemas.openxmlformats.org/officeDocument/2006/relationships/image" Target="../media/image75.tiff"/><Relationship Id="rId19" Type="http://schemas.openxmlformats.org/officeDocument/2006/relationships/image" Target="../media/image840.png"/><Relationship Id="rId4" Type="http://schemas.openxmlformats.org/officeDocument/2006/relationships/image" Target="../media/image75.png"/><Relationship Id="rId9" Type="http://schemas.openxmlformats.org/officeDocument/2006/relationships/image" Target="../media/image74.tiff"/><Relationship Id="rId14" Type="http://schemas.openxmlformats.org/officeDocument/2006/relationships/image" Target="../media/image69.png"/><Relationship Id="rId22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f"/><Relationship Id="rId13" Type="http://schemas.openxmlformats.org/officeDocument/2006/relationships/image" Target="../media/image96.png"/><Relationship Id="rId18" Type="http://schemas.openxmlformats.org/officeDocument/2006/relationships/image" Target="../media/image830.png"/><Relationship Id="rId3" Type="http://schemas.openxmlformats.org/officeDocument/2006/relationships/image" Target="../media/image74.png"/><Relationship Id="rId21" Type="http://schemas.openxmlformats.org/officeDocument/2006/relationships/image" Target="../media/image860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73.png"/><Relationship Id="rId16" Type="http://schemas.openxmlformats.org/officeDocument/2006/relationships/image" Target="../media/image99.png"/><Relationship Id="rId20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0.tiff"/><Relationship Id="rId24" Type="http://schemas.openxmlformats.org/officeDocument/2006/relationships/image" Target="../media/image73.tiff"/><Relationship Id="rId5" Type="http://schemas.openxmlformats.org/officeDocument/2006/relationships/image" Target="../media/image890.png"/><Relationship Id="rId15" Type="http://schemas.openxmlformats.org/officeDocument/2006/relationships/image" Target="../media/image98.png"/><Relationship Id="rId23" Type="http://schemas.openxmlformats.org/officeDocument/2006/relationships/image" Target="../media/image88.png"/><Relationship Id="rId10" Type="http://schemas.openxmlformats.org/officeDocument/2006/relationships/image" Target="../media/image89.tiff"/><Relationship Id="rId19" Type="http://schemas.openxmlformats.org/officeDocument/2006/relationships/image" Target="../media/image92.png"/><Relationship Id="rId4" Type="http://schemas.openxmlformats.org/officeDocument/2006/relationships/image" Target="../media/image75.png"/><Relationship Id="rId9" Type="http://schemas.openxmlformats.org/officeDocument/2006/relationships/image" Target="../media/image88.tiff"/><Relationship Id="rId14" Type="http://schemas.openxmlformats.org/officeDocument/2006/relationships/image" Target="../media/image97.png"/><Relationship Id="rId22" Type="http://schemas.openxmlformats.org/officeDocument/2006/relationships/image" Target="../media/image8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4.png"/><Relationship Id="rId9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3.png"/><Relationship Id="rId3" Type="http://schemas.openxmlformats.org/officeDocument/2006/relationships/image" Target="../media/image93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4.png"/><Relationship Id="rId9" Type="http://schemas.openxmlformats.org/officeDocument/2006/relationships/image" Target="../media/image106.png"/><Relationship Id="rId1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12" Type="http://schemas.openxmlformats.org/officeDocument/2006/relationships/image" Target="../media/image1050.png"/><Relationship Id="rId17" Type="http://schemas.openxmlformats.org/officeDocument/2006/relationships/image" Target="../media/image112.png"/><Relationship Id="rId2" Type="http://schemas.openxmlformats.org/officeDocument/2006/relationships/image" Target="../media/image950.png"/><Relationship Id="rId1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2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0.emf"/><Relationship Id="rId9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400" y="165786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Convolutional Neural Networks I</a:t>
            </a:r>
          </a:p>
        </p:txBody>
      </p:sp>
    </p:spTree>
    <p:extLst>
      <p:ext uri="{BB962C8B-B14F-4D97-AF65-F5344CB8AC3E}">
        <p14:creationId xmlns:p14="http://schemas.microsoft.com/office/powerpoint/2010/main" val="327052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B99852-9A0A-B141-A3B7-EC39D491C4F4}"/>
                  </a:ext>
                </a:extLst>
              </p14:cNvPr>
              <p14:cNvContentPartPr/>
              <p14:nvPr/>
            </p14:nvContentPartPr>
            <p14:xfrm>
              <a:off x="11730960" y="3697200"/>
              <a:ext cx="41760" cy="2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B99852-9A0A-B141-A3B7-EC39D491C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21600" y="3687840"/>
                <a:ext cx="6048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61436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9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3533259" y="3623437"/>
            <a:ext cx="1481334" cy="847703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28801" y="3487605"/>
            <a:ext cx="1128408" cy="55968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24573" y="1922428"/>
            <a:ext cx="451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2</a:t>
            </a:r>
            <a:r>
              <a:rPr lang="en-US" sz="2400" dirty="0">
                <a:solidFill>
                  <a:schemeClr val="accent4"/>
                </a:solidFill>
              </a:rPr>
              <a:t>, Filter 1: Combines </a:t>
            </a:r>
            <a:r>
              <a:rPr lang="en-US" sz="2400" u="sng" dirty="0">
                <a:solidFill>
                  <a:schemeClr val="accent4"/>
                </a:solidFill>
              </a:rPr>
              <a:t>horizontal</a:t>
            </a:r>
            <a:r>
              <a:rPr lang="en-US" sz="2400" dirty="0">
                <a:solidFill>
                  <a:schemeClr val="accent4"/>
                </a:solidFill>
              </a:rPr>
              <a:t> and </a:t>
            </a:r>
            <a:r>
              <a:rPr lang="en-US" sz="2400" u="sng" dirty="0">
                <a:solidFill>
                  <a:schemeClr val="accent4"/>
                </a:solidFill>
              </a:rPr>
              <a:t>vertical</a:t>
            </a:r>
            <a:r>
              <a:rPr lang="en-US" sz="2400" dirty="0">
                <a:solidFill>
                  <a:schemeClr val="accent4"/>
                </a:solidFill>
              </a:rPr>
              <a:t> lines from Layer 1 produce diagonal lines.</a:t>
            </a:r>
          </a:p>
        </p:txBody>
      </p:sp>
    </p:spTree>
    <p:extLst>
      <p:ext uri="{BB962C8B-B14F-4D97-AF65-F5344CB8AC3E}">
        <p14:creationId xmlns:p14="http://schemas.microsoft.com/office/powerpoint/2010/main" val="6982606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layer?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3533259" y="3623437"/>
            <a:ext cx="1481334" cy="847703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28801" y="3487605"/>
            <a:ext cx="1128408" cy="559684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24573" y="1922428"/>
            <a:ext cx="4512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2</a:t>
            </a:r>
            <a:r>
              <a:rPr lang="en-US" sz="2400" dirty="0">
                <a:solidFill>
                  <a:schemeClr val="accent4"/>
                </a:solidFill>
              </a:rPr>
              <a:t>, Filter 1: Combines horizontal and vertical lines from Layer 1 produce diagonal lines.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24572" y="3351948"/>
            <a:ext cx="4512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3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, Filter 1: Combines diagonal lines to identify shapes</a:t>
            </a:r>
          </a:p>
        </p:txBody>
      </p:sp>
      <p:sp>
        <p:nvSpPr>
          <p:cNvPr id="15" name="Freeform 14"/>
          <p:cNvSpPr/>
          <p:nvPr/>
        </p:nvSpPr>
        <p:spPr>
          <a:xfrm>
            <a:off x="4883285" y="2976664"/>
            <a:ext cx="836579" cy="1536970"/>
          </a:xfrm>
          <a:custGeom>
            <a:avLst/>
            <a:gdLst>
              <a:gd name="connsiteX0" fmla="*/ 0 w 836579"/>
              <a:gd name="connsiteY0" fmla="*/ 97276 h 1536970"/>
              <a:gd name="connsiteX1" fmla="*/ 272375 w 836579"/>
              <a:gd name="connsiteY1" fmla="*/ 1536970 h 1536970"/>
              <a:gd name="connsiteX2" fmla="*/ 836579 w 836579"/>
              <a:gd name="connsiteY2" fmla="*/ 1478604 h 1536970"/>
              <a:gd name="connsiteX3" fmla="*/ 389106 w 836579"/>
              <a:gd name="connsiteY3" fmla="*/ 0 h 1536970"/>
              <a:gd name="connsiteX4" fmla="*/ 58366 w 836579"/>
              <a:gd name="connsiteY4" fmla="*/ 0 h 153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579" h="1536970">
                <a:moveTo>
                  <a:pt x="0" y="97276"/>
                </a:moveTo>
                <a:lnTo>
                  <a:pt x="272375" y="1536970"/>
                </a:lnTo>
                <a:lnTo>
                  <a:pt x="836579" y="1478604"/>
                </a:lnTo>
                <a:lnTo>
                  <a:pt x="389106" y="0"/>
                </a:lnTo>
                <a:lnTo>
                  <a:pt x="58366" y="0"/>
                </a:lnTo>
              </a:path>
            </a:pathLst>
          </a:custGeom>
          <a:noFill/>
          <a:ln w="6032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27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</p:cNvCxnSpPr>
          <p:nvPr/>
        </p:nvCxnSpPr>
        <p:spPr>
          <a:xfrm flipH="1" flipV="1">
            <a:off x="6387989" y="5040437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790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3FD8E-791B-4940-A6A9-4C17FFE9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8112"/>
            <a:ext cx="7581900" cy="1651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4B326-0616-4C8C-930C-6C05F8B0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4A3DE-D573-47A6-A0B1-5FD86AD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2F83E-577D-F843-8FD1-2FEB9362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70" y="2957093"/>
            <a:ext cx="2113834" cy="20182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210B3-90C5-6B4D-A645-69347402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50" y="2955755"/>
            <a:ext cx="2003136" cy="2019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CA26A-E014-9F46-9854-C52ACBD66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0"/>
          <a:stretch/>
        </p:blipFill>
        <p:spPr>
          <a:xfrm>
            <a:off x="6349464" y="2983484"/>
            <a:ext cx="2001809" cy="20182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3A955-4276-0448-9F5C-0AEE26BAE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952" y="2983484"/>
            <a:ext cx="2053078" cy="20798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7404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C8A5-D90D-45DF-8020-944F3389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number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E30F7-85F6-1547-909D-1EF78676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5" t="5671" r="8964"/>
          <a:stretch/>
        </p:blipFill>
        <p:spPr>
          <a:xfrm>
            <a:off x="1996023" y="1062195"/>
            <a:ext cx="3152787" cy="38461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C8C43-36A2-A648-A6A3-1B368F4D4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5" t="5950" r="10529" b="1486"/>
          <a:stretch/>
        </p:blipFill>
        <p:spPr>
          <a:xfrm>
            <a:off x="6832301" y="1062195"/>
            <a:ext cx="3225365" cy="384616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87411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18" y="880709"/>
            <a:ext cx="5210786" cy="2759208"/>
          </a:xfrm>
        </p:spPr>
        <p:txBody>
          <a:bodyPr/>
          <a:lstStyle/>
          <a:p>
            <a:r>
              <a:rPr lang="en-US" sz="2700" dirty="0"/>
              <a:t>Stride controls how the filter convolves around the input volume. </a:t>
            </a:r>
          </a:p>
          <a:p>
            <a:endParaRPr lang="en-US" sz="2700" dirty="0"/>
          </a:p>
          <a:p>
            <a:r>
              <a:rPr lang="en-US" sz="2700" dirty="0"/>
              <a:t>The formula for calculating the output size is:</a:t>
            </a:r>
          </a:p>
          <a:p>
            <a:endParaRPr lang="en-US" sz="2700" dirty="0"/>
          </a:p>
          <a:p>
            <a:endParaRPr lang="en-US" sz="2700" dirty="0"/>
          </a:p>
          <a:p>
            <a:r>
              <a:rPr lang="en-US" sz="2700" dirty="0"/>
              <a:t>Where O is output dim, W is the input dim, K is the filter size, P is padding and S the stride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109</a:t>
            </a:fld>
            <a:endParaRPr lang="en-US"/>
          </a:p>
        </p:txBody>
      </p:sp>
      <p:pic>
        <p:nvPicPr>
          <p:cNvPr id="2050" name="Picture 2" descr="https://adeshpande3.github.io/assets/Strid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392016"/>
            <a:ext cx="56578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deshpande3.github.io/assets/Strid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0" r="5900"/>
          <a:stretch/>
        </p:blipFill>
        <p:spPr bwMode="auto">
          <a:xfrm>
            <a:off x="6044201" y="4048125"/>
            <a:ext cx="6199598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15075" y="937524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Stride = 1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5075" y="3551722"/>
            <a:ext cx="5210786" cy="52304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Stride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089D78-5D76-AB4C-8542-49906E09C398}"/>
                  </a:ext>
                </a:extLst>
              </p:cNvPr>
              <p:cNvSpPr/>
              <p:nvPr/>
            </p:nvSpPr>
            <p:spPr>
              <a:xfrm>
                <a:off x="1322226" y="3768370"/>
                <a:ext cx="3710970" cy="612796"/>
              </a:xfrm>
              <a:prstGeom prst="rect">
                <a:avLst/>
              </a:prstGeom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𝑂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089D78-5D76-AB4C-8542-49906E09C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226" y="3768370"/>
                <a:ext cx="3710970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4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3550-AA30-5B40-A1FE-6B6B4922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3318-FA62-6740-8FF9-10B0033D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BAABBF-CE1E-8A4C-92D8-393D0291D8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D8418F-45BD-6749-ACFA-38738C9EF959}"/>
              </a:ext>
            </a:extLst>
          </p:cNvPr>
          <p:cNvSpPr txBox="1">
            <a:spLocks/>
          </p:cNvSpPr>
          <p:nvPr/>
        </p:nvSpPr>
        <p:spPr>
          <a:xfrm>
            <a:off x="158182" y="259852"/>
            <a:ext cx="8674627" cy="73713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Exercise: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Pavlos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 vs Not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Pavlos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srgbClr val="222222"/>
              </a:solidFill>
              <a:latin typeface="Open Sans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35DBD-8FE0-064D-AF6F-1C3A83BCC811}"/>
              </a:ext>
            </a:extLst>
          </p:cNvPr>
          <p:cNvSpPr txBox="1"/>
          <p:nvPr/>
        </p:nvSpPr>
        <p:spPr>
          <a:xfrm>
            <a:off x="846827" y="5497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6BE2F-BA26-0A4F-86BE-9AF57B71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92" y="257942"/>
            <a:ext cx="2849032" cy="177216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819179B-9F7A-9C43-B73C-E23568147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71" y="2880855"/>
            <a:ext cx="6127477" cy="338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2C8FC-2110-454B-83B9-DEA1399268C3}"/>
              </a:ext>
            </a:extLst>
          </p:cNvPr>
          <p:cNvSpPr txBox="1"/>
          <p:nvPr/>
        </p:nvSpPr>
        <p:spPr>
          <a:xfrm>
            <a:off x="295452" y="1289666"/>
            <a:ext cx="54371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182">
              <a:spcBef>
                <a:spcPct val="0"/>
              </a:spcBef>
              <a:defRPr/>
            </a:pPr>
            <a:r>
              <a:rPr lang="en-IN" sz="2400" dirty="0">
                <a:solidFill>
                  <a:srgbClr val="222222"/>
                </a:solidFill>
                <a:latin typeface="Open Sans"/>
              </a:rPr>
              <a:t>The aim of this exercise is to train a dense neural network  and a CNN to compare the parameters between them </a:t>
            </a:r>
          </a:p>
          <a:p>
            <a:pPr lvl="0" defTabSz="457182">
              <a:spcBef>
                <a:spcPct val="0"/>
              </a:spcBef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Karla"/>
            </a:endParaRPr>
          </a:p>
          <a:p>
            <a:pPr marL="342900" lvl="0" indent="-342900" defTabSz="457182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Augment the dataset since we only have one image of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Pavlos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and the eagle</a:t>
            </a:r>
          </a:p>
          <a:p>
            <a:pPr marL="342900" lvl="0" indent="-342900" defTabSz="457182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Build a simple feed-forward network and train it</a:t>
            </a:r>
          </a:p>
          <a:p>
            <a:pPr marL="342900" lvl="0" indent="-342900" defTabSz="457182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 the convolution layer to build a simple CNN and train it like the network before</a:t>
            </a:r>
          </a:p>
          <a:p>
            <a:pPr marL="342900" lvl="0" indent="-342900" defTabSz="457182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Compare performance and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1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</p:cNvCxnSpPr>
          <p:nvPr/>
        </p:nvCxnSpPr>
        <p:spPr>
          <a:xfrm flipH="1" flipV="1">
            <a:off x="6387989" y="5040437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1336424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 after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5A4D1C-4095-7C47-A6FD-F9B5953D3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84" y="1039324"/>
            <a:ext cx="11754102" cy="507572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400" dirty="0"/>
              <a:t>It is said that people often choose 3 or 5 as the size of the kernel, are there any advantages this kernel size could have?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Why do we need pooling?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Would it be possible that CNN without pooling could also have good performance? Are there any alternative?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How to calculate the number of parameters in a CNN?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Does a CNN with more convolutional layers necessarily have a better performance than a CNN with less layers?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Why we need a dense layer after the whole convolved layers?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Do CNNs have any drawbacks such as vanishing or exploding gradients like simple MLPs?</a:t>
            </a:r>
          </a:p>
          <a:p>
            <a:pPr marL="514350" indent="-514350">
              <a:buFont typeface="Arial"/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16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861C-BC04-5D4B-B025-FF8C6286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Neural Network, Multilayer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assume that the response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, relates to the predictors,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through some unknown function expressed generally as: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b="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the unknown function expressing an underlying rule for relating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𝜀</m:t>
                    </m:r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the random amount (unrelated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differs from the rule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</a:t>
                </a:r>
                <a:r>
                  <a:rPr lang="en-US" sz="2400" b="1" i="1" dirty="0"/>
                  <a:t>statistical model</a:t>
                </a:r>
                <a:r>
                  <a:rPr lang="en-US" sz="2400" b="1" dirty="0"/>
                  <a:t> </a:t>
                </a:r>
                <a:r>
                  <a:rPr lang="en-US" sz="2400" dirty="0"/>
                  <a:t>is any algorithm that estimates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. We denote the estimated function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.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572" y="1173415"/>
                <a:ext cx="10327008" cy="4815744"/>
              </a:xfrm>
              <a:blipFill rotWithShape="0">
                <a:blip r:embed="rId2"/>
                <a:stretch>
                  <a:fillRect l="-945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2898D-096A-7A40-AC3E-8C45D07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6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748087F-D3EF-0241-91AD-0D8237BE72FD}"/>
              </a:ext>
            </a:extLst>
          </p:cNvPr>
          <p:cNvSpPr/>
          <p:nvPr/>
        </p:nvSpPr>
        <p:spPr>
          <a:xfrm>
            <a:off x="4868421" y="2057667"/>
            <a:ext cx="2204896" cy="1457232"/>
          </a:xfrm>
          <a:custGeom>
            <a:avLst/>
            <a:gdLst>
              <a:gd name="connsiteX0" fmla="*/ 0 w 2204896"/>
              <a:gd name="connsiteY0" fmla="*/ 0 h 1457232"/>
              <a:gd name="connsiteX1" fmla="*/ 595322 w 2204896"/>
              <a:gd name="connsiteY1" fmla="*/ 0 h 1457232"/>
              <a:gd name="connsiteX2" fmla="*/ 1168595 w 2204896"/>
              <a:gd name="connsiteY2" fmla="*/ 0 h 1457232"/>
              <a:gd name="connsiteX3" fmla="*/ 2204896 w 2204896"/>
              <a:gd name="connsiteY3" fmla="*/ 0 h 1457232"/>
              <a:gd name="connsiteX4" fmla="*/ 2204896 w 2204896"/>
              <a:gd name="connsiteY4" fmla="*/ 442027 h 1457232"/>
              <a:gd name="connsiteX5" fmla="*/ 2204896 w 2204896"/>
              <a:gd name="connsiteY5" fmla="*/ 956916 h 1457232"/>
              <a:gd name="connsiteX6" fmla="*/ 2204896 w 2204896"/>
              <a:gd name="connsiteY6" fmla="*/ 1457232 h 1457232"/>
              <a:gd name="connsiteX7" fmla="*/ 1697770 w 2204896"/>
              <a:gd name="connsiteY7" fmla="*/ 1457232 h 1457232"/>
              <a:gd name="connsiteX8" fmla="*/ 1168595 w 2204896"/>
              <a:gd name="connsiteY8" fmla="*/ 1457232 h 1457232"/>
              <a:gd name="connsiteX9" fmla="*/ 683518 w 2204896"/>
              <a:gd name="connsiteY9" fmla="*/ 1457232 h 1457232"/>
              <a:gd name="connsiteX10" fmla="*/ 0 w 2204896"/>
              <a:gd name="connsiteY10" fmla="*/ 1457232 h 1457232"/>
              <a:gd name="connsiteX11" fmla="*/ 0 w 2204896"/>
              <a:gd name="connsiteY11" fmla="*/ 956916 h 1457232"/>
              <a:gd name="connsiteX12" fmla="*/ 0 w 2204896"/>
              <a:gd name="connsiteY12" fmla="*/ 514889 h 1457232"/>
              <a:gd name="connsiteX13" fmla="*/ 0 w 2204896"/>
              <a:gd name="connsiteY13" fmla="*/ 0 h 145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4896" h="1457232" fill="none" extrusionOk="0">
                <a:moveTo>
                  <a:pt x="0" y="0"/>
                </a:moveTo>
                <a:cubicBezTo>
                  <a:pt x="217214" y="-16073"/>
                  <a:pt x="317406" y="-5986"/>
                  <a:pt x="595322" y="0"/>
                </a:cubicBezTo>
                <a:cubicBezTo>
                  <a:pt x="873238" y="5986"/>
                  <a:pt x="945482" y="-16671"/>
                  <a:pt x="1168595" y="0"/>
                </a:cubicBezTo>
                <a:cubicBezTo>
                  <a:pt x="1391708" y="16671"/>
                  <a:pt x="1862961" y="-2172"/>
                  <a:pt x="2204896" y="0"/>
                </a:cubicBezTo>
                <a:cubicBezTo>
                  <a:pt x="2208911" y="185295"/>
                  <a:pt x="2213898" y="266580"/>
                  <a:pt x="2204896" y="442027"/>
                </a:cubicBezTo>
                <a:cubicBezTo>
                  <a:pt x="2195894" y="617474"/>
                  <a:pt x="2195193" y="707844"/>
                  <a:pt x="2204896" y="956916"/>
                </a:cubicBezTo>
                <a:cubicBezTo>
                  <a:pt x="2214599" y="1205988"/>
                  <a:pt x="2213482" y="1285636"/>
                  <a:pt x="2204896" y="1457232"/>
                </a:cubicBezTo>
                <a:cubicBezTo>
                  <a:pt x="1953854" y="1480137"/>
                  <a:pt x="1823210" y="1480272"/>
                  <a:pt x="1697770" y="1457232"/>
                </a:cubicBezTo>
                <a:cubicBezTo>
                  <a:pt x="1572330" y="1434192"/>
                  <a:pt x="1301246" y="1474836"/>
                  <a:pt x="1168595" y="1457232"/>
                </a:cubicBezTo>
                <a:cubicBezTo>
                  <a:pt x="1035944" y="1439628"/>
                  <a:pt x="818919" y="1456447"/>
                  <a:pt x="683518" y="1457232"/>
                </a:cubicBezTo>
                <a:cubicBezTo>
                  <a:pt x="548117" y="1458017"/>
                  <a:pt x="246682" y="1431726"/>
                  <a:pt x="0" y="1457232"/>
                </a:cubicBezTo>
                <a:cubicBezTo>
                  <a:pt x="15272" y="1232560"/>
                  <a:pt x="20054" y="1141296"/>
                  <a:pt x="0" y="956916"/>
                </a:cubicBezTo>
                <a:cubicBezTo>
                  <a:pt x="-20054" y="772536"/>
                  <a:pt x="1717" y="609633"/>
                  <a:pt x="0" y="514889"/>
                </a:cubicBezTo>
                <a:cubicBezTo>
                  <a:pt x="-1717" y="420145"/>
                  <a:pt x="7177" y="111653"/>
                  <a:pt x="0" y="0"/>
                </a:cubicBezTo>
                <a:close/>
              </a:path>
              <a:path w="2204896" h="1457232" stroke="0" extrusionOk="0">
                <a:moveTo>
                  <a:pt x="0" y="0"/>
                </a:moveTo>
                <a:cubicBezTo>
                  <a:pt x="210724" y="10273"/>
                  <a:pt x="277421" y="16718"/>
                  <a:pt x="529175" y="0"/>
                </a:cubicBezTo>
                <a:cubicBezTo>
                  <a:pt x="780930" y="-16718"/>
                  <a:pt x="832677" y="-7004"/>
                  <a:pt x="1014252" y="0"/>
                </a:cubicBezTo>
                <a:cubicBezTo>
                  <a:pt x="1195827" y="7004"/>
                  <a:pt x="1445881" y="-12115"/>
                  <a:pt x="1609574" y="0"/>
                </a:cubicBezTo>
                <a:cubicBezTo>
                  <a:pt x="1773267" y="12115"/>
                  <a:pt x="2022727" y="3783"/>
                  <a:pt x="2204896" y="0"/>
                </a:cubicBezTo>
                <a:cubicBezTo>
                  <a:pt x="2212610" y="199219"/>
                  <a:pt x="2219776" y="242582"/>
                  <a:pt x="2204896" y="471172"/>
                </a:cubicBezTo>
                <a:cubicBezTo>
                  <a:pt x="2190016" y="699762"/>
                  <a:pt x="2223844" y="716678"/>
                  <a:pt x="2204896" y="927771"/>
                </a:cubicBezTo>
                <a:cubicBezTo>
                  <a:pt x="2185948" y="1138864"/>
                  <a:pt x="2219371" y="1239558"/>
                  <a:pt x="2204896" y="1457232"/>
                </a:cubicBezTo>
                <a:cubicBezTo>
                  <a:pt x="2055067" y="1435324"/>
                  <a:pt x="1813971" y="1458241"/>
                  <a:pt x="1653672" y="1457232"/>
                </a:cubicBezTo>
                <a:cubicBezTo>
                  <a:pt x="1493373" y="1456223"/>
                  <a:pt x="1402666" y="1463119"/>
                  <a:pt x="1168595" y="1457232"/>
                </a:cubicBezTo>
                <a:cubicBezTo>
                  <a:pt x="934524" y="1451345"/>
                  <a:pt x="735030" y="1447632"/>
                  <a:pt x="617371" y="1457232"/>
                </a:cubicBezTo>
                <a:cubicBezTo>
                  <a:pt x="499712" y="1466832"/>
                  <a:pt x="228760" y="1438749"/>
                  <a:pt x="0" y="1457232"/>
                </a:cubicBezTo>
                <a:cubicBezTo>
                  <a:pt x="14806" y="1324134"/>
                  <a:pt x="-8318" y="1135722"/>
                  <a:pt x="0" y="986060"/>
                </a:cubicBezTo>
                <a:cubicBezTo>
                  <a:pt x="8318" y="836398"/>
                  <a:pt x="21879" y="660480"/>
                  <a:pt x="0" y="514889"/>
                </a:cubicBezTo>
                <a:cubicBezTo>
                  <a:pt x="-21879" y="369298"/>
                  <a:pt x="7742" y="208869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Neural Network, Multilayer Perceptron (MLP)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function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 relation that associates each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to a single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of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65ED95-3466-4119-8DEC-089BE3F2E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374278" cy="923330"/>
              </a:xfrm>
              <a:blipFill>
                <a:blip r:embed="rId3"/>
                <a:stretch>
                  <a:fillRect l="-856" t="-540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51622A0-303B-4D8F-8DEC-74508A72D27A}"/>
              </a:ext>
            </a:extLst>
          </p:cNvPr>
          <p:cNvCxnSpPr>
            <a:cxnSpLocks/>
          </p:cNvCxnSpPr>
          <p:nvPr/>
        </p:nvCxnSpPr>
        <p:spPr>
          <a:xfrm>
            <a:off x="4018327" y="2713031"/>
            <a:ext cx="7633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82FC40B-2BFE-4C6F-9E1B-450B4702D1E0}"/>
              </a:ext>
            </a:extLst>
          </p:cNvPr>
          <p:cNvCxnSpPr/>
          <p:nvPr/>
        </p:nvCxnSpPr>
        <p:spPr>
          <a:xfrm>
            <a:off x="7073317" y="2713031"/>
            <a:ext cx="1100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9D32152-2CD1-49B6-AE41-A407695E723B}"/>
                  </a:ext>
                </a:extLst>
              </p:cNvPr>
              <p:cNvSpPr/>
              <p:nvPr/>
            </p:nvSpPr>
            <p:spPr>
              <a:xfrm>
                <a:off x="2776756" y="2396137"/>
                <a:ext cx="130532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D9D32152-2CD1-49B6-AE41-A407695E7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56" y="2396137"/>
                <a:ext cx="130532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1A9DE97-6BD3-4F6E-9630-A673244C7968}"/>
                  </a:ext>
                </a:extLst>
              </p:cNvPr>
              <p:cNvSpPr/>
              <p:nvPr/>
            </p:nvSpPr>
            <p:spPr>
              <a:xfrm>
                <a:off x="8126736" y="2386797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1A9DE97-6BD3-4F6E-9630-A673244C7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36" y="2386797"/>
                <a:ext cx="513859" cy="584775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F3D22D0C-E111-4E36-B559-7EFC309F7B86}"/>
                  </a:ext>
                </a:extLst>
              </p:cNvPr>
              <p:cNvSpPr/>
              <p:nvPr/>
            </p:nvSpPr>
            <p:spPr>
              <a:xfrm>
                <a:off x="5640803" y="2420643"/>
                <a:ext cx="57343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F3D22D0C-E111-4E36-B559-7EFC309F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803" y="2420643"/>
                <a:ext cx="573437" cy="584775"/>
              </a:xfrm>
              <a:prstGeom prst="rect">
                <a:avLst/>
              </a:prstGeom>
              <a:blipFill>
                <a:blip r:embed="rId6"/>
                <a:stretch>
                  <a:fillRect l="-434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B4C717-D117-4AA0-B11D-B56BC732166E}"/>
              </a:ext>
            </a:extLst>
          </p:cNvPr>
          <p:cNvSpPr txBox="1">
            <a:spLocks/>
          </p:cNvSpPr>
          <p:nvPr/>
        </p:nvSpPr>
        <p:spPr>
          <a:xfrm>
            <a:off x="719877" y="3805806"/>
            <a:ext cx="10374278" cy="9233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Neural networks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can approximate a wide variety of functions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6EB0D3-DA45-D145-8DD8-AE82993CF29C}"/>
              </a:ext>
            </a:extLst>
          </p:cNvPr>
          <p:cNvGrpSpPr/>
          <p:nvPr/>
        </p:nvGrpSpPr>
        <p:grpSpPr>
          <a:xfrm>
            <a:off x="2619568" y="4645925"/>
            <a:ext cx="6021027" cy="1457232"/>
            <a:chOff x="2619568" y="4645925"/>
            <a:chExt cx="6021027" cy="14572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BEDFD23-DB49-C349-BB76-10FAC0740C68}"/>
                </a:ext>
              </a:extLst>
            </p:cNvPr>
            <p:cNvSpPr/>
            <p:nvPr/>
          </p:nvSpPr>
          <p:spPr>
            <a:xfrm>
              <a:off x="4868421" y="4645925"/>
              <a:ext cx="2204896" cy="1457232"/>
            </a:xfrm>
            <a:custGeom>
              <a:avLst/>
              <a:gdLst>
                <a:gd name="connsiteX0" fmla="*/ 0 w 2204896"/>
                <a:gd name="connsiteY0" fmla="*/ 0 h 1457232"/>
                <a:gd name="connsiteX1" fmla="*/ 595322 w 2204896"/>
                <a:gd name="connsiteY1" fmla="*/ 0 h 1457232"/>
                <a:gd name="connsiteX2" fmla="*/ 1168595 w 2204896"/>
                <a:gd name="connsiteY2" fmla="*/ 0 h 1457232"/>
                <a:gd name="connsiteX3" fmla="*/ 2204896 w 2204896"/>
                <a:gd name="connsiteY3" fmla="*/ 0 h 1457232"/>
                <a:gd name="connsiteX4" fmla="*/ 2204896 w 2204896"/>
                <a:gd name="connsiteY4" fmla="*/ 442027 h 1457232"/>
                <a:gd name="connsiteX5" fmla="*/ 2204896 w 2204896"/>
                <a:gd name="connsiteY5" fmla="*/ 956916 h 1457232"/>
                <a:gd name="connsiteX6" fmla="*/ 2204896 w 2204896"/>
                <a:gd name="connsiteY6" fmla="*/ 1457232 h 1457232"/>
                <a:gd name="connsiteX7" fmla="*/ 1697770 w 2204896"/>
                <a:gd name="connsiteY7" fmla="*/ 1457232 h 1457232"/>
                <a:gd name="connsiteX8" fmla="*/ 1168595 w 2204896"/>
                <a:gd name="connsiteY8" fmla="*/ 1457232 h 1457232"/>
                <a:gd name="connsiteX9" fmla="*/ 683518 w 2204896"/>
                <a:gd name="connsiteY9" fmla="*/ 1457232 h 1457232"/>
                <a:gd name="connsiteX10" fmla="*/ 0 w 2204896"/>
                <a:gd name="connsiteY10" fmla="*/ 1457232 h 1457232"/>
                <a:gd name="connsiteX11" fmla="*/ 0 w 2204896"/>
                <a:gd name="connsiteY11" fmla="*/ 956916 h 1457232"/>
                <a:gd name="connsiteX12" fmla="*/ 0 w 2204896"/>
                <a:gd name="connsiteY12" fmla="*/ 514889 h 1457232"/>
                <a:gd name="connsiteX13" fmla="*/ 0 w 2204896"/>
                <a:gd name="connsiteY13" fmla="*/ 0 h 14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4896" h="1457232" fill="none" extrusionOk="0">
                  <a:moveTo>
                    <a:pt x="0" y="0"/>
                  </a:moveTo>
                  <a:cubicBezTo>
                    <a:pt x="217214" y="-16073"/>
                    <a:pt x="317406" y="-5986"/>
                    <a:pt x="595322" y="0"/>
                  </a:cubicBezTo>
                  <a:cubicBezTo>
                    <a:pt x="873238" y="5986"/>
                    <a:pt x="945482" y="-16671"/>
                    <a:pt x="1168595" y="0"/>
                  </a:cubicBezTo>
                  <a:cubicBezTo>
                    <a:pt x="1391708" y="16671"/>
                    <a:pt x="1862961" y="-2172"/>
                    <a:pt x="2204896" y="0"/>
                  </a:cubicBezTo>
                  <a:cubicBezTo>
                    <a:pt x="2208911" y="185295"/>
                    <a:pt x="2213898" y="266580"/>
                    <a:pt x="2204896" y="442027"/>
                  </a:cubicBezTo>
                  <a:cubicBezTo>
                    <a:pt x="2195894" y="617474"/>
                    <a:pt x="2195193" y="707844"/>
                    <a:pt x="2204896" y="956916"/>
                  </a:cubicBezTo>
                  <a:cubicBezTo>
                    <a:pt x="2214599" y="1205988"/>
                    <a:pt x="2213482" y="1285636"/>
                    <a:pt x="2204896" y="1457232"/>
                  </a:cubicBezTo>
                  <a:cubicBezTo>
                    <a:pt x="1953854" y="1480137"/>
                    <a:pt x="1823210" y="1480272"/>
                    <a:pt x="1697770" y="1457232"/>
                  </a:cubicBezTo>
                  <a:cubicBezTo>
                    <a:pt x="1572330" y="1434192"/>
                    <a:pt x="1301246" y="1474836"/>
                    <a:pt x="1168595" y="1457232"/>
                  </a:cubicBezTo>
                  <a:cubicBezTo>
                    <a:pt x="1035944" y="1439628"/>
                    <a:pt x="818919" y="1456447"/>
                    <a:pt x="683518" y="1457232"/>
                  </a:cubicBezTo>
                  <a:cubicBezTo>
                    <a:pt x="548117" y="1458017"/>
                    <a:pt x="246682" y="1431726"/>
                    <a:pt x="0" y="1457232"/>
                  </a:cubicBezTo>
                  <a:cubicBezTo>
                    <a:pt x="15272" y="1232560"/>
                    <a:pt x="20054" y="1141296"/>
                    <a:pt x="0" y="956916"/>
                  </a:cubicBezTo>
                  <a:cubicBezTo>
                    <a:pt x="-20054" y="772536"/>
                    <a:pt x="1717" y="609633"/>
                    <a:pt x="0" y="514889"/>
                  </a:cubicBezTo>
                  <a:cubicBezTo>
                    <a:pt x="-1717" y="420145"/>
                    <a:pt x="7177" y="111653"/>
                    <a:pt x="0" y="0"/>
                  </a:cubicBezTo>
                  <a:close/>
                </a:path>
                <a:path w="2204896" h="1457232" stroke="0" extrusionOk="0">
                  <a:moveTo>
                    <a:pt x="0" y="0"/>
                  </a:moveTo>
                  <a:cubicBezTo>
                    <a:pt x="210724" y="10273"/>
                    <a:pt x="277421" y="16718"/>
                    <a:pt x="529175" y="0"/>
                  </a:cubicBezTo>
                  <a:cubicBezTo>
                    <a:pt x="780930" y="-16718"/>
                    <a:pt x="832677" y="-7004"/>
                    <a:pt x="1014252" y="0"/>
                  </a:cubicBezTo>
                  <a:cubicBezTo>
                    <a:pt x="1195827" y="7004"/>
                    <a:pt x="1445881" y="-12115"/>
                    <a:pt x="1609574" y="0"/>
                  </a:cubicBezTo>
                  <a:cubicBezTo>
                    <a:pt x="1773267" y="12115"/>
                    <a:pt x="2022727" y="3783"/>
                    <a:pt x="2204896" y="0"/>
                  </a:cubicBezTo>
                  <a:cubicBezTo>
                    <a:pt x="2212610" y="199219"/>
                    <a:pt x="2219776" y="242582"/>
                    <a:pt x="2204896" y="471172"/>
                  </a:cubicBezTo>
                  <a:cubicBezTo>
                    <a:pt x="2190016" y="699762"/>
                    <a:pt x="2223844" y="716678"/>
                    <a:pt x="2204896" y="927771"/>
                  </a:cubicBezTo>
                  <a:cubicBezTo>
                    <a:pt x="2185948" y="1138864"/>
                    <a:pt x="2219371" y="1239558"/>
                    <a:pt x="2204896" y="1457232"/>
                  </a:cubicBezTo>
                  <a:cubicBezTo>
                    <a:pt x="2055067" y="1435324"/>
                    <a:pt x="1813971" y="1458241"/>
                    <a:pt x="1653672" y="1457232"/>
                  </a:cubicBezTo>
                  <a:cubicBezTo>
                    <a:pt x="1493373" y="1456223"/>
                    <a:pt x="1402666" y="1463119"/>
                    <a:pt x="1168595" y="1457232"/>
                  </a:cubicBezTo>
                  <a:cubicBezTo>
                    <a:pt x="934524" y="1451345"/>
                    <a:pt x="735030" y="1447632"/>
                    <a:pt x="617371" y="1457232"/>
                  </a:cubicBezTo>
                  <a:cubicBezTo>
                    <a:pt x="499712" y="1466832"/>
                    <a:pt x="228760" y="1438749"/>
                    <a:pt x="0" y="1457232"/>
                  </a:cubicBezTo>
                  <a:cubicBezTo>
                    <a:pt x="14806" y="1324134"/>
                    <a:pt x="-8318" y="1135722"/>
                    <a:pt x="0" y="986060"/>
                  </a:cubicBezTo>
                  <a:cubicBezTo>
                    <a:pt x="8318" y="836398"/>
                    <a:pt x="21879" y="660480"/>
                    <a:pt x="0" y="514889"/>
                  </a:cubicBezTo>
                  <a:cubicBezTo>
                    <a:pt x="-21879" y="369298"/>
                    <a:pt x="7742" y="208869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581ECC-FEFE-4B9D-ACE8-E1BAA9AC59A6}"/>
                </a:ext>
              </a:extLst>
            </p:cNvPr>
            <p:cNvGrpSpPr/>
            <p:nvPr/>
          </p:nvGrpSpPr>
          <p:grpSpPr>
            <a:xfrm>
              <a:off x="2619568" y="4729136"/>
              <a:ext cx="6021027" cy="1290810"/>
              <a:chOff x="2619568" y="4729136"/>
              <a:chExt cx="6021027" cy="1290810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8A307313-14A4-41F5-B167-2E64E0B4DE4B}"/>
                  </a:ext>
                </a:extLst>
              </p:cNvPr>
              <p:cNvGrpSpPr/>
              <p:nvPr/>
            </p:nvGrpSpPr>
            <p:grpSpPr>
              <a:xfrm>
                <a:off x="2619568" y="5014845"/>
                <a:ext cx="6021027" cy="584775"/>
                <a:chOff x="2619568" y="2386797"/>
                <a:chExt cx="6021027" cy="584775"/>
              </a:xfrm>
            </p:grpSpPr>
            <p:cxnSp>
              <p:nvCxnSpPr>
                <p:cNvPr id="31" name="Conector recto de flecha 30">
                  <a:extLst>
                    <a:ext uri="{FF2B5EF4-FFF2-40B4-BE49-F238E27FC236}">
                      <a16:creationId xmlns:a16="http://schemas.microsoft.com/office/drawing/2014/main" id="{16D008B1-4D2E-4E3F-BF1D-3360837FF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18327" y="2713031"/>
                  <a:ext cx="76339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de flecha 31">
                  <a:extLst>
                    <a:ext uri="{FF2B5EF4-FFF2-40B4-BE49-F238E27FC236}">
                      <a16:creationId xmlns:a16="http://schemas.microsoft.com/office/drawing/2014/main" id="{4F1EFE4D-8F46-4055-9BD3-118A50486E2E}"/>
                    </a:ext>
                  </a:extLst>
                </p:cNvPr>
                <p:cNvCxnSpPr/>
                <p:nvPr/>
              </p:nvCxnSpPr>
              <p:spPr>
                <a:xfrm>
                  <a:off x="7073317" y="2713031"/>
                  <a:ext cx="110035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ángulo 32">
                      <a:extLst>
                        <a:ext uri="{FF2B5EF4-FFF2-40B4-BE49-F238E27FC236}">
                          <a16:creationId xmlns:a16="http://schemas.microsoft.com/office/drawing/2014/main" id="{60283896-23C1-4CAA-B8B0-5C810D385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19568" y="2386797"/>
                      <a:ext cx="1619695" cy="58477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3" name="Rectángulo 32">
                      <a:extLst>
                        <a:ext uri="{FF2B5EF4-FFF2-40B4-BE49-F238E27FC236}">
                          <a16:creationId xmlns:a16="http://schemas.microsoft.com/office/drawing/2014/main" id="{60283896-23C1-4CAA-B8B0-5C810D3851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19568" y="2386797"/>
                      <a:ext cx="1619695" cy="58477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Rectángulo 33">
                      <a:extLst>
                        <a:ext uri="{FF2B5EF4-FFF2-40B4-BE49-F238E27FC236}">
                          <a16:creationId xmlns:a16="http://schemas.microsoft.com/office/drawing/2014/main" id="{B1600041-7AF8-4E6E-B71B-A9C21C388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6736" y="2386797"/>
                      <a:ext cx="513859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4" name="Rectángulo 33">
                      <a:extLst>
                        <a:ext uri="{FF2B5EF4-FFF2-40B4-BE49-F238E27FC236}">
                          <a16:creationId xmlns:a16="http://schemas.microsoft.com/office/drawing/2014/main" id="{B1600041-7AF8-4E6E-B71B-A9C21C388E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6736" y="2386797"/>
                      <a:ext cx="513859" cy="58477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0638" b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F9E73273-F53F-4277-9E9F-C585C9C72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601" y="4729136"/>
                <a:ext cx="1556716" cy="129081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/>
                  <p:nvPr/>
                </p:nvSpPr>
                <p:spPr>
                  <a:xfrm>
                    <a:off x="4795682" y="5005083"/>
                    <a:ext cx="716234" cy="6126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3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5682" y="5005083"/>
                    <a:ext cx="716234" cy="61260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281" t="-12245" r="-17544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34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87050" y="1537253"/>
            <a:ext cx="9039719" cy="4433172"/>
            <a:chOff x="2460411" y="1588957"/>
            <a:chExt cx="8393833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609004" y="4404603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22282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87050" y="1537253"/>
            <a:ext cx="9039719" cy="4433172"/>
            <a:chOff x="2460411" y="1588957"/>
            <a:chExt cx="8393833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609004" y="4404603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30692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26687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87050" y="1537253"/>
            <a:ext cx="9039719" cy="4433172"/>
            <a:chOff x="2460411" y="1588957"/>
            <a:chExt cx="8393833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609004" y="4404603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30692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Activation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404139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87050" y="1537253"/>
            <a:ext cx="9039719" cy="4433172"/>
            <a:chOff x="2460411" y="1588957"/>
            <a:chExt cx="8393833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609004" y="4404603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30692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Activation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10296687" y="4826253"/>
            <a:ext cx="1804190" cy="1114091"/>
          </a:xfrm>
          <a:prstGeom prst="wedgeEllipseCallout">
            <a:avLst>
              <a:gd name="adj1" fmla="val 7100"/>
              <a:gd name="adj2" fmla="val -16425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 function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34470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MLPs 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87050" y="1537253"/>
            <a:ext cx="9039719" cy="4433172"/>
            <a:chOff x="2460411" y="1588957"/>
            <a:chExt cx="8393833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609004" y="4404603"/>
              <a:ext cx="2081440" cy="34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</p:grpSp>
      <p:sp>
        <p:nvSpPr>
          <p:cNvPr id="4" name="Oval Callout 3"/>
          <p:cNvSpPr/>
          <p:nvPr/>
        </p:nvSpPr>
        <p:spPr>
          <a:xfrm>
            <a:off x="95534" y="1330692"/>
            <a:ext cx="1804190" cy="1114091"/>
          </a:xfrm>
          <a:prstGeom prst="wedgeEllipseCallout">
            <a:avLst>
              <a:gd name="adj1" fmla="val 58538"/>
              <a:gd name="adj2" fmla="val 819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do not like calling it a layer</a:t>
            </a:r>
          </a:p>
        </p:txBody>
      </p:sp>
      <p:sp>
        <p:nvSpPr>
          <p:cNvPr id="59" name="Oval Callout 58"/>
          <p:cNvSpPr/>
          <p:nvPr/>
        </p:nvSpPr>
        <p:spPr>
          <a:xfrm>
            <a:off x="9748175" y="961271"/>
            <a:ext cx="1804190" cy="1114091"/>
          </a:xfrm>
          <a:prstGeom prst="wedgeEllipseCallout">
            <a:avLst>
              <a:gd name="adj1" fmla="val -43582"/>
              <a:gd name="adj2" fmla="val 9177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Activation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10102640" y="3398450"/>
            <a:ext cx="46003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551707" y="3202465"/>
            <a:ext cx="224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 function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10296687" y="4826253"/>
            <a:ext cx="1804190" cy="1114091"/>
          </a:xfrm>
          <a:prstGeom prst="wedgeEllipseCallout">
            <a:avLst>
              <a:gd name="adj1" fmla="val 7100"/>
              <a:gd name="adj2" fmla="val -164254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 function depends on </a:t>
            </a:r>
            <a:r>
              <a:rPr lang="en-US" b="1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6" name="Left Arrow 5"/>
          <p:cNvSpPr/>
          <p:nvPr/>
        </p:nvSpPr>
        <p:spPr>
          <a:xfrm>
            <a:off x="3703506" y="6124124"/>
            <a:ext cx="6593181" cy="581932"/>
          </a:xfrm>
          <a:prstGeom prst="leftArrow">
            <a:avLst>
              <a:gd name="adj1" fmla="val 50000"/>
              <a:gd name="adj2" fmla="val 9317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weights and biases using backprop and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89908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17804" y="1318889"/>
            <a:ext cx="5571147" cy="4413615"/>
            <a:chOff x="917804" y="1318889"/>
            <a:chExt cx="5571147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7993" y="4191763"/>
              <a:ext cx="224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blipFill>
                <a:blip r:embed="rId4"/>
                <a:stretch>
                  <a:fillRect l="-10417" t="-141071" r="-694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100159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8420" y="4950351"/>
                <a:ext cx="453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56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17804" y="1318889"/>
            <a:ext cx="5571147" cy="4413615"/>
            <a:chOff x="917804" y="1318889"/>
            <a:chExt cx="5571147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7993" y="4191763"/>
              <a:ext cx="224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blipFill>
                <a:blip r:embed="rId4"/>
                <a:stretch>
                  <a:fillRect l="-10417" t="-141071" r="-694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9451671" y="1953654"/>
            <a:ext cx="304957" cy="15199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37600" y="2919273"/>
            <a:ext cx="196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Basis functions. </a:t>
            </a:r>
          </a:p>
        </p:txBody>
      </p:sp>
    </p:spTree>
    <p:extLst>
      <p:ext uri="{BB962C8B-B14F-4D97-AF65-F5344CB8AC3E}">
        <p14:creationId xmlns:p14="http://schemas.microsoft.com/office/powerpoint/2010/main" val="502836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1F6-CBB6-7341-A8F8-B12A5A8B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BDD8-6846-B141-A6E0-3D008D67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67050" y="4368973"/>
            <a:ext cx="2241602" cy="39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output layer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17804" y="1318889"/>
            <a:ext cx="5571147" cy="4413615"/>
            <a:chOff x="917804" y="1318889"/>
            <a:chExt cx="5571147" cy="4413615"/>
          </a:xfrm>
        </p:grpSpPr>
        <p:sp>
          <p:nvSpPr>
            <p:cNvPr id="47" name="Rectangle 46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Arrow Connector 77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104" idx="2"/>
            </p:cNvCxnSpPr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2" idx="6"/>
            </p:cNvCxnSpPr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7993" y="4191763"/>
              <a:ext cx="224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61" y="1364676"/>
                  <a:ext cx="720005" cy="3808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652" y="1946932"/>
                <a:ext cx="3654398" cy="703526"/>
              </a:xfrm>
              <a:prstGeom prst="rect">
                <a:avLst/>
              </a:prstGeom>
              <a:blipFill>
                <a:blip r:embed="rId4"/>
                <a:stretch>
                  <a:fillRect l="-10417" t="-141071" r="-694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Callout 11"/>
          <p:cNvSpPr/>
          <p:nvPr/>
        </p:nvSpPr>
        <p:spPr>
          <a:xfrm>
            <a:off x="7342496" y="889773"/>
            <a:ext cx="2129051" cy="587797"/>
          </a:xfrm>
          <a:prstGeom prst="wedgeEllipseCallout">
            <a:avLst>
              <a:gd name="adj1" fmla="val 21902"/>
              <a:gd name="adj2" fmla="val 10893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activation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9451671" y="1953654"/>
            <a:ext cx="304957" cy="15199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37600" y="2919273"/>
            <a:ext cx="196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Basis functions.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011059" y="4115972"/>
                <a:ext cx="5028442" cy="1961050"/>
              </a:xfrm>
              <a:custGeom>
                <a:avLst/>
                <a:gdLst>
                  <a:gd name="connsiteX0" fmla="*/ 0 w 5028442"/>
                  <a:gd name="connsiteY0" fmla="*/ 0 h 1961050"/>
                  <a:gd name="connsiteX1" fmla="*/ 5028442 w 5028442"/>
                  <a:gd name="connsiteY1" fmla="*/ 0 h 1961050"/>
                  <a:gd name="connsiteX2" fmla="*/ 5028442 w 5028442"/>
                  <a:gd name="connsiteY2" fmla="*/ 1961050 h 1961050"/>
                  <a:gd name="connsiteX3" fmla="*/ 0 w 5028442"/>
                  <a:gd name="connsiteY3" fmla="*/ 1961050 h 1961050"/>
                  <a:gd name="connsiteX4" fmla="*/ 0 w 5028442"/>
                  <a:gd name="connsiteY4" fmla="*/ 0 h 196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8442" h="1961050" fill="none" extrusionOk="0">
                    <a:moveTo>
                      <a:pt x="0" y="0"/>
                    </a:moveTo>
                    <a:cubicBezTo>
                      <a:pt x="1735275" y="-49533"/>
                      <a:pt x="2626450" y="-14809"/>
                      <a:pt x="5028442" y="0"/>
                    </a:cubicBezTo>
                    <a:cubicBezTo>
                      <a:pt x="5116081" y="273561"/>
                      <a:pt x="4955763" y="1321116"/>
                      <a:pt x="5028442" y="1961050"/>
                    </a:cubicBezTo>
                    <a:cubicBezTo>
                      <a:pt x="4181349" y="1912819"/>
                      <a:pt x="794382" y="2045505"/>
                      <a:pt x="0" y="1961050"/>
                    </a:cubicBezTo>
                    <a:cubicBezTo>
                      <a:pt x="-38581" y="1304361"/>
                      <a:pt x="63341" y="537320"/>
                      <a:pt x="0" y="0"/>
                    </a:cubicBezTo>
                    <a:close/>
                  </a:path>
                  <a:path w="5028442" h="1961050" stroke="0" extrusionOk="0">
                    <a:moveTo>
                      <a:pt x="0" y="0"/>
                    </a:moveTo>
                    <a:cubicBezTo>
                      <a:pt x="628538" y="118645"/>
                      <a:pt x="3020725" y="116012"/>
                      <a:pt x="5028442" y="0"/>
                    </a:cubicBezTo>
                    <a:cubicBezTo>
                      <a:pt x="4895560" y="822633"/>
                      <a:pt x="5113393" y="1406388"/>
                      <a:pt x="5028442" y="1961050"/>
                    </a:cubicBezTo>
                    <a:cubicBezTo>
                      <a:pt x="3862294" y="2095650"/>
                      <a:pt x="748149" y="1803854"/>
                      <a:pt x="0" y="1961050"/>
                    </a:cubicBezTo>
                    <a:cubicBezTo>
                      <a:pt x="-20187" y="1572374"/>
                      <a:pt x="-152480" y="548417"/>
                      <a:pt x="0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Y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a linear combination of these basis functions.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learn the coefficients of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as well as the parameters of the basis functions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059" y="4115972"/>
                <a:ext cx="5028442" cy="1961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accent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028442"/>
                          <a:gd name="connsiteY0" fmla="*/ 0 h 1961050"/>
                          <a:gd name="connsiteX1" fmla="*/ 5028442 w 5028442"/>
                          <a:gd name="connsiteY1" fmla="*/ 0 h 1961050"/>
                          <a:gd name="connsiteX2" fmla="*/ 5028442 w 5028442"/>
                          <a:gd name="connsiteY2" fmla="*/ 1961050 h 1961050"/>
                          <a:gd name="connsiteX3" fmla="*/ 0 w 5028442"/>
                          <a:gd name="connsiteY3" fmla="*/ 1961050 h 1961050"/>
                          <a:gd name="connsiteX4" fmla="*/ 0 w 5028442"/>
                          <a:gd name="connsiteY4" fmla="*/ 0 h 1961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028442" h="1961050" fill="none" extrusionOk="0">
                            <a:moveTo>
                              <a:pt x="0" y="0"/>
                            </a:moveTo>
                            <a:cubicBezTo>
                              <a:pt x="1735275" y="-49533"/>
                              <a:pt x="2626450" y="-14809"/>
                              <a:pt x="5028442" y="0"/>
                            </a:cubicBezTo>
                            <a:cubicBezTo>
                              <a:pt x="5116081" y="273561"/>
                              <a:pt x="4955763" y="1321116"/>
                              <a:pt x="5028442" y="1961050"/>
                            </a:cubicBezTo>
                            <a:cubicBezTo>
                              <a:pt x="4181349" y="1912819"/>
                              <a:pt x="794382" y="2045505"/>
                              <a:pt x="0" y="1961050"/>
                            </a:cubicBezTo>
                            <a:cubicBezTo>
                              <a:pt x="-38581" y="1304361"/>
                              <a:pt x="63341" y="537320"/>
                              <a:pt x="0" y="0"/>
                            </a:cubicBezTo>
                            <a:close/>
                          </a:path>
                          <a:path w="5028442" h="1961050" stroke="0" extrusionOk="0">
                            <a:moveTo>
                              <a:pt x="0" y="0"/>
                            </a:moveTo>
                            <a:cubicBezTo>
                              <a:pt x="628538" y="118645"/>
                              <a:pt x="3020725" y="116012"/>
                              <a:pt x="5028442" y="0"/>
                            </a:cubicBezTo>
                            <a:cubicBezTo>
                              <a:pt x="4895560" y="822633"/>
                              <a:pt x="5113393" y="1406388"/>
                              <a:pt x="5028442" y="1961050"/>
                            </a:cubicBezTo>
                            <a:cubicBezTo>
                              <a:pt x="3862294" y="2095650"/>
                              <a:pt x="748149" y="1803854"/>
                              <a:pt x="0" y="1961050"/>
                            </a:cubicBezTo>
                            <a:cubicBezTo>
                              <a:pt x="-20187" y="1572374"/>
                              <a:pt x="-152480" y="54841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5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9BFE-6FD7-3948-BA47-48E0228A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F9EE-DF61-9640-B2F1-7E624D75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1448958"/>
                <a:ext cx="6382196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29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E(</a:t>
                </a:r>
                <a:r>
                  <a:rPr lang="en-US" b="0" dirty="0" err="1"/>
                  <a:t>Y|x</a:t>
                </a:r>
                <a:r>
                  <a:rPr lang="en-US" b="0" dirty="0"/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24" y="2332977"/>
                <a:ext cx="71775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39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Left Brace 74"/>
          <p:cNvSpPr/>
          <p:nvPr/>
        </p:nvSpPr>
        <p:spPr>
          <a:xfrm rot="16200000">
            <a:off x="4188555" y="2553731"/>
            <a:ext cx="389265" cy="66043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ReLU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where</m:t>
                      </m:r>
                      <m:r>
                        <a:rPr lang="en-US" b="0" i="0" smtClean="0"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368" y="3216996"/>
                <a:ext cx="299017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429" t="-146667" r="-142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00752" y="886703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lecture 1: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00752" y="185491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Minor modification: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883565" y="3863050"/>
            <a:ext cx="3643778" cy="2580799"/>
            <a:chOff x="876041" y="1318889"/>
            <a:chExt cx="5612910" cy="4413615"/>
          </a:xfrm>
        </p:grpSpPr>
        <p:sp>
          <p:nvSpPr>
            <p:cNvPr id="80" name="Rectangle 79"/>
            <p:cNvSpPr/>
            <p:nvPr/>
          </p:nvSpPr>
          <p:spPr>
            <a:xfrm>
              <a:off x="917804" y="2444343"/>
              <a:ext cx="1162341" cy="14146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326610" y="2418948"/>
              <a:ext cx="1162341" cy="156977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25448" y="1318889"/>
              <a:ext cx="1162341" cy="37776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197308" y="1538187"/>
              <a:ext cx="761370" cy="3263040"/>
              <a:chOff x="4551699" y="1792586"/>
              <a:chExt cx="706970" cy="3029897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1827889" y="1918441"/>
              <a:ext cx="1372522" cy="11864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1827889" y="2755326"/>
              <a:ext cx="1372152" cy="3721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827889" y="3135587"/>
              <a:ext cx="1369789" cy="44850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827889" y="3104923"/>
              <a:ext cx="1369419" cy="13160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128709" y="2785997"/>
              <a:ext cx="699180" cy="6991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5528647" y="2823580"/>
              <a:ext cx="758266" cy="760508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rPr>
                <a:t>Y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998415" y="1918441"/>
              <a:ext cx="1530233" cy="12853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990424" y="2735827"/>
              <a:ext cx="1538224" cy="4680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982433" y="3203834"/>
              <a:ext cx="1546215" cy="360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3972683" y="3203834"/>
              <a:ext cx="1555964" cy="11976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2744576" y="5334753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76041" y="4280202"/>
              <a:ext cx="2241602" cy="39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818" y="1364675"/>
                  <a:ext cx="720005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9474" b="-5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753" y="1381199"/>
                  <a:ext cx="720005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38961" b="-6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Location of Knots can be learned as well 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’s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1035"/>
                <a:ext cx="485632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882" t="-5882" r="-62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5" grpId="0" animBg="1"/>
      <p:bldP spid="5" grpId="0"/>
      <p:bldP spid="6" grpId="0"/>
      <p:bldP spid="78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8634-6B8E-3544-9FAE-5BE37130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2F39-03EF-0041-A052-63933775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1" y="1143205"/>
            <a:ext cx="7647296" cy="5098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MLP: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s-IS"/>
                        <m:t>1.98248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nb-NO"/>
                        <m:t>5.03615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cs-CZ"/>
                        <m:t>7.91110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274" y="2333768"/>
                <a:ext cx="3034731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60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82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1716-3851-4143-BFA7-2496DA61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as an additive model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C37F-2861-FD4F-AD79-360E2A0E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5813045" cy="2111143"/>
          </a:xfrm>
        </p:spPr>
        <p:txBody>
          <a:bodyPr/>
          <a:lstStyle/>
          <a:p>
            <a:r>
              <a:rPr lang="en-US" dirty="0"/>
              <a:t>If we add more neurons, it clearly </a:t>
            </a:r>
            <a:r>
              <a:rPr lang="en-US" dirty="0" err="1"/>
              <a:t>overfits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80B34-3648-1C4E-B88F-18444426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18428"/>
            <a:ext cx="54864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3415" y="3769455"/>
            <a:ext cx="6096000" cy="215443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Dropout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[batch normalization]</a:t>
            </a:r>
          </a:p>
        </p:txBody>
      </p:sp>
    </p:spTree>
    <p:extLst>
      <p:ext uri="{BB962C8B-B14F-4D97-AF65-F5344CB8AC3E}">
        <p14:creationId xmlns:p14="http://schemas.microsoft.com/office/powerpoint/2010/main" val="12192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71" y="1528311"/>
            <a:ext cx="10671858" cy="41966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node for each input (e.g. pixel in an image, or 3 pixel values in RGB case). The number of weights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rapidly becomes unmanageable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large images.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overfitting</a:t>
            </a:r>
            <a:r>
              <a:rPr lang="en-US" dirty="0"/>
              <a:t> can appear</a:t>
            </a:r>
            <a:r>
              <a:rPr lang="en-US" b="1" dirty="0"/>
              <a:t>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they are not translation invariant.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D353D-FC31-4540-81F1-0A17488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CB0-9742-7640-9179-DBA819B8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5081-A676-E048-8F61-27219A34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09628" y="300550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85979" y="2288929"/>
                <a:ext cx="342298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many weights? 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𝑋</m:t>
                    </m:r>
                    <m:r>
                      <a:rPr lang="en-US" sz="2000" b="0" i="1" smtClean="0">
                        <a:latin typeface="Cambria Math" charset="0"/>
                      </a:rPr>
                      <m:t>∈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</a:t>
                </a:r>
                <a:r>
                  <a:rPr lang="en-US" sz="20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|=1</m:t>
                    </m:r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𝑋</m:t>
                    </m:r>
                    <m:r>
                      <a:rPr lang="en-US" sz="2000" i="1">
                        <a:latin typeface="Cambria Math" charset="0"/>
                      </a:rPr>
                      <m:t>∈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2000" dirty="0"/>
              </a:p>
              <a:p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979" y="2288929"/>
                <a:ext cx="3422988" cy="1938992"/>
              </a:xfrm>
              <a:prstGeom prst="rect">
                <a:avLst/>
              </a:prstGeom>
              <a:blipFill>
                <a:blip r:embed="rId6"/>
                <a:stretch>
                  <a:fillRect l="-2952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A676A3B-6DE7-DA48-9085-63441DB4D7B7}"/>
              </a:ext>
            </a:extLst>
          </p:cNvPr>
          <p:cNvGrpSpPr/>
          <p:nvPr/>
        </p:nvGrpSpPr>
        <p:grpSpPr>
          <a:xfrm>
            <a:off x="1080761" y="1373480"/>
            <a:ext cx="4205037" cy="4413616"/>
            <a:chOff x="1080761" y="1373480"/>
            <a:chExt cx="4205037" cy="44136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2612986" y="3093747"/>
                  <a:ext cx="5322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2986" y="3093747"/>
                  <a:ext cx="53226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2633700" y="3554590"/>
                  <a:ext cx="5223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700" y="3554590"/>
                  <a:ext cx="5223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9B7E70-9812-E046-B425-0357A45C26F2}"/>
                </a:ext>
              </a:extLst>
            </p:cNvPr>
            <p:cNvGrpSpPr/>
            <p:nvPr/>
          </p:nvGrpSpPr>
          <p:grpSpPr>
            <a:xfrm>
              <a:off x="1080761" y="1373480"/>
              <a:ext cx="4205037" cy="4413616"/>
              <a:chOff x="1080761" y="1373480"/>
              <a:chExt cx="4205037" cy="441361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89CF22D-839B-3740-9ECA-F76289166FE6}"/>
                  </a:ext>
                </a:extLst>
              </p:cNvPr>
              <p:cNvGrpSpPr/>
              <p:nvPr/>
            </p:nvGrpSpPr>
            <p:grpSpPr>
              <a:xfrm>
                <a:off x="1080761" y="1373480"/>
                <a:ext cx="4205037" cy="4413616"/>
                <a:chOff x="1080761" y="1373480"/>
                <a:chExt cx="4205037" cy="441361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595979" y="1995948"/>
                      <a:ext cx="52693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104" name="TextBox 10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5979" y="1995948"/>
                      <a:ext cx="526939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2612986" y="2570421"/>
                      <a:ext cx="5322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105" name="TextBox 10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12986" y="2570421"/>
                      <a:ext cx="532261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14D15BE-19D6-0548-BE9F-C8551A61C0E8}"/>
                    </a:ext>
                  </a:extLst>
                </p:cNvPr>
                <p:cNvGrpSpPr/>
                <p:nvPr/>
              </p:nvGrpSpPr>
              <p:grpSpPr>
                <a:xfrm>
                  <a:off x="1080761" y="1373480"/>
                  <a:ext cx="4205037" cy="4413616"/>
                  <a:chOff x="1080761" y="1373480"/>
                  <a:chExt cx="4205037" cy="4413616"/>
                </a:xfrm>
              </p:grpSpPr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1080761" y="1373480"/>
                    <a:ext cx="4205037" cy="4413616"/>
                    <a:chOff x="2396286" y="1588957"/>
                    <a:chExt cx="3904587" cy="4098264"/>
                  </a:xfrm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460411" y="2608651"/>
                      <a:ext cx="1079292" cy="1313577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4392118" y="1588957"/>
                      <a:ext cx="1079292" cy="3507699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4551699" y="1792586"/>
                      <a:ext cx="706970" cy="3029897"/>
                      <a:chOff x="4551699" y="1792586"/>
                      <a:chExt cx="706970" cy="3029897"/>
                    </a:xfrm>
                  </p:grpSpPr>
                  <p:sp>
                    <p:nvSpPr>
                      <p:cNvPr id="93" name="Oval 92"/>
                      <p:cNvSpPr/>
                      <p:nvPr/>
                    </p:nvSpPr>
                    <p:spPr>
                      <a:xfrm>
                        <a:off x="4554581" y="1792586"/>
                        <a:ext cx="704088" cy="706170"/>
                      </a:xfrm>
                      <a:prstGeom prst="ellipse">
                        <a:avLst/>
                      </a:prstGeom>
                      <a:solidFill>
                        <a:srgbClr val="F9F9F9"/>
                      </a:solidFill>
                      <a:ln w="25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Oval 93"/>
                      <p:cNvSpPr/>
                      <p:nvPr/>
                    </p:nvSpPr>
                    <p:spPr>
                      <a:xfrm>
                        <a:off x="4554237" y="2569676"/>
                        <a:ext cx="704088" cy="706170"/>
                      </a:xfrm>
                      <a:prstGeom prst="ellipse">
                        <a:avLst/>
                      </a:prstGeom>
                      <a:solidFill>
                        <a:srgbClr val="F9F9F9"/>
                      </a:solidFill>
                      <a:ln w="25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Oval 94"/>
                      <p:cNvSpPr/>
                      <p:nvPr/>
                    </p:nvSpPr>
                    <p:spPr>
                      <a:xfrm>
                        <a:off x="4552043" y="3339223"/>
                        <a:ext cx="704088" cy="706170"/>
                      </a:xfrm>
                      <a:prstGeom prst="ellipse">
                        <a:avLst/>
                      </a:prstGeom>
                      <a:solidFill>
                        <a:srgbClr val="F9F9F9"/>
                      </a:solidFill>
                      <a:ln w="25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Oval 95"/>
                      <p:cNvSpPr/>
                      <p:nvPr/>
                    </p:nvSpPr>
                    <p:spPr>
                      <a:xfrm>
                        <a:off x="4551699" y="4116313"/>
                        <a:ext cx="704088" cy="706170"/>
                      </a:xfrm>
                      <a:prstGeom prst="ellipse">
                        <a:avLst/>
                      </a:prstGeom>
                      <a:solidFill>
                        <a:srgbClr val="F9F9F9"/>
                      </a:solidFill>
                      <a:ln w="25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39" name="Straight Arrow Connector 38"/>
                    <p:cNvCxnSpPr>
                      <a:cxnSpLocks/>
                      <a:endCxn id="124" idx="1"/>
                    </p:cNvCxnSpPr>
                    <p:nvPr/>
                  </p:nvCxnSpPr>
                  <p:spPr>
                    <a:xfrm flipV="1">
                      <a:off x="5258669" y="2136619"/>
                      <a:ext cx="1009599" cy="9053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/>
                    <p:cNvCxnSpPr>
                      <a:cxnSpLocks/>
                      <a:stCxn id="95" idx="6"/>
                      <a:endCxn id="127" idx="1"/>
                    </p:cNvCxnSpPr>
                    <p:nvPr/>
                  </p:nvCxnSpPr>
                  <p:spPr>
                    <a:xfrm flipV="1">
                      <a:off x="5256130" y="3690576"/>
                      <a:ext cx="1044743" cy="1732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Arrow Connector 59"/>
                    <p:cNvCxnSpPr>
                      <a:cxnSpLocks/>
                      <a:endCxn id="131" idx="1"/>
                    </p:cNvCxnSpPr>
                    <p:nvPr/>
                  </p:nvCxnSpPr>
                  <p:spPr>
                    <a:xfrm>
                      <a:off x="5255787" y="4523350"/>
                      <a:ext cx="1041690" cy="570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Arrow Connector 64"/>
                    <p:cNvCxnSpPr>
                      <a:cxnSpLocks/>
                      <a:endCxn id="95" idx="2"/>
                    </p:cNvCxnSpPr>
                    <p:nvPr/>
                  </p:nvCxnSpPr>
                  <p:spPr>
                    <a:xfrm>
                      <a:off x="3295512" y="3250876"/>
                      <a:ext cx="1256531" cy="441432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/>
                    <p:cNvCxnSpPr>
                      <a:cxnSpLocks/>
                      <a:endCxn id="94" idx="2"/>
                    </p:cNvCxnSpPr>
                    <p:nvPr/>
                  </p:nvCxnSpPr>
                  <p:spPr>
                    <a:xfrm flipV="1">
                      <a:off x="3278855" y="2922761"/>
                      <a:ext cx="1275381" cy="33498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/>
                    <p:cNvCxnSpPr>
                      <a:cxnSpLocks/>
                      <a:stCxn id="68" idx="6"/>
                      <a:endCxn id="96" idx="2"/>
                    </p:cNvCxnSpPr>
                    <p:nvPr/>
                  </p:nvCxnSpPr>
                  <p:spPr>
                    <a:xfrm>
                      <a:off x="3278855" y="3263123"/>
                      <a:ext cx="1272844" cy="1206276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tailEnd type="triangle" w="lg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8" name="Oval 67"/>
                    <p:cNvSpPr/>
                    <p:nvPr/>
                  </p:nvSpPr>
                  <p:spPr>
                    <a:xfrm>
                      <a:off x="2629632" y="2938511"/>
                      <a:ext cx="649224" cy="64922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4131315" y="5317889"/>
                      <a:ext cx="20814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Karla" charset="0"/>
                          <a:ea typeface="Karla" charset="0"/>
                          <a:cs typeface="Karla" charset="0"/>
                        </a:rPr>
                        <a:t>hidden layer 1</a:t>
                      </a:r>
                    </a:p>
                  </p:txBody>
                </p:sp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2396286" y="4338685"/>
                      <a:ext cx="2081440" cy="3429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  <a:latin typeface="Karla" charset="0"/>
                          <a:ea typeface="Karla" charset="0"/>
                          <a:cs typeface="Karla" charset="0"/>
                        </a:rPr>
                        <a:t>input</a:t>
                      </a:r>
                    </a:p>
                  </p:txBody>
                </p:sp>
              </p:grpSp>
              <p:cxnSp>
                <p:nvCxnSpPr>
                  <p:cNvPr id="121" name="Straight Arrow Connector 120"/>
                  <p:cNvCxnSpPr>
                    <a:cxnSpLocks/>
                    <a:stCxn id="94" idx="6"/>
                    <a:endCxn id="125" idx="1"/>
                  </p:cNvCxnSpPr>
                  <p:nvPr/>
                </p:nvCxnSpPr>
                <p:spPr>
                  <a:xfrm flipV="1">
                    <a:off x="4163027" y="2797619"/>
                    <a:ext cx="1119114" cy="12298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9" name="Straight Arrow Connector 98"/>
              <p:cNvCxnSpPr>
                <a:cxnSpLocks/>
                <a:endCxn id="93" idx="2"/>
              </p:cNvCxnSpPr>
              <p:nvPr/>
            </p:nvCxnSpPr>
            <p:spPr>
              <a:xfrm flipV="1">
                <a:off x="2046817" y="1973032"/>
                <a:ext cx="1358315" cy="119764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85" y="1778617"/>
                <a:ext cx="1177117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5282141" y="2612953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41" y="2612953"/>
                <a:ext cx="11877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5285798" y="3452148"/>
                <a:ext cx="1187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798" y="3452148"/>
                <a:ext cx="118776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282141" y="4355141"/>
                <a:ext cx="1177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41" y="4355141"/>
                <a:ext cx="117788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7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7" grpId="0"/>
      <p:bldP spid="1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48" y="1209947"/>
            <a:ext cx="1660100" cy="166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90775-818C-E14A-A0CA-13487F96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MLP: number of weights for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9BD1-9703-DB41-8B9A-49EA05D1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28399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5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4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28399"/>
                  </p:ext>
                </p:extLst>
              </p:nvPr>
            </p:nvGraphicFramePr>
            <p:xfrm>
              <a:off x="3182548" y="1209947"/>
              <a:ext cx="1660100" cy="16438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50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5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442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06061" b="-3551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…</a:t>
                          </a:r>
                          <a:endPara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1176" r="-306061" b="-2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0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solidFill>
                          <a:schemeClr val="bg1">
                            <a:lumMod val="85000"/>
                            <a:alpha val="34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88235" r="-5714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 descr="avlos Protopap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" y="1147018"/>
            <a:ext cx="1378423" cy="17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6502" y="3583639"/>
            <a:ext cx="11279117" cy="2785378"/>
          </a:xfrm>
          <a:custGeom>
            <a:avLst/>
            <a:gdLst>
              <a:gd name="connsiteX0" fmla="*/ 0 w 11279117"/>
              <a:gd name="connsiteY0" fmla="*/ 0 h 2785378"/>
              <a:gd name="connsiteX1" fmla="*/ 11279117 w 11279117"/>
              <a:gd name="connsiteY1" fmla="*/ 0 h 2785378"/>
              <a:gd name="connsiteX2" fmla="*/ 11279117 w 11279117"/>
              <a:gd name="connsiteY2" fmla="*/ 2785378 h 2785378"/>
              <a:gd name="connsiteX3" fmla="*/ 0 w 11279117"/>
              <a:gd name="connsiteY3" fmla="*/ 2785378 h 2785378"/>
              <a:gd name="connsiteX4" fmla="*/ 0 w 11279117"/>
              <a:gd name="connsiteY4" fmla="*/ 0 h 278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9117" h="2785378" fill="none" extrusionOk="0">
                <a:moveTo>
                  <a:pt x="0" y="0"/>
                </a:moveTo>
                <a:cubicBezTo>
                  <a:pt x="3007646" y="-49533"/>
                  <a:pt x="9441809" y="-14809"/>
                  <a:pt x="11279117" y="0"/>
                </a:cubicBezTo>
                <a:cubicBezTo>
                  <a:pt x="11366756" y="689919"/>
                  <a:pt x="11206438" y="2115119"/>
                  <a:pt x="11279117" y="2785378"/>
                </a:cubicBezTo>
                <a:cubicBezTo>
                  <a:pt x="9090455" y="2737147"/>
                  <a:pt x="4817171" y="2869833"/>
                  <a:pt x="0" y="2785378"/>
                </a:cubicBezTo>
                <a:cubicBezTo>
                  <a:pt x="-38581" y="1432951"/>
                  <a:pt x="63341" y="452687"/>
                  <a:pt x="0" y="0"/>
                </a:cubicBezTo>
                <a:close/>
              </a:path>
              <a:path w="11279117" h="2785378" stroke="0" extrusionOk="0">
                <a:moveTo>
                  <a:pt x="0" y="0"/>
                </a:moveTo>
                <a:cubicBezTo>
                  <a:pt x="3738233" y="118645"/>
                  <a:pt x="9199915" y="116012"/>
                  <a:pt x="11279117" y="0"/>
                </a:cubicBezTo>
                <a:cubicBezTo>
                  <a:pt x="11146235" y="985830"/>
                  <a:pt x="11364068" y="2411114"/>
                  <a:pt x="11279117" y="2785378"/>
                </a:cubicBezTo>
                <a:cubicBezTo>
                  <a:pt x="9481274" y="2919978"/>
                  <a:pt x="3438283" y="2628182"/>
                  <a:pt x="0" y="2785378"/>
                </a:cubicBezTo>
                <a:cubicBezTo>
                  <a:pt x="-20187" y="1851873"/>
                  <a:pt x="-152480" y="617668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pPr lvl="1"/>
            <a:endParaRPr lang="en-US" sz="2500" dirty="0"/>
          </a:p>
          <a:p>
            <a:pPr marL="630237" lvl="1" indent="-342900">
              <a:buFont typeface="Arial" panose="020B0604020202020204" pitchFamily="34" charset="0"/>
              <a:buChar char="•"/>
            </a:pPr>
            <a:r>
              <a:rPr lang="en-US" sz="2500" b="1" dirty="0"/>
              <a:t>there are too many predictors</a:t>
            </a:r>
          </a:p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500" dirty="0"/>
              <a:t>the feature space is high dimensional</a:t>
            </a:r>
          </a:p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500" dirty="0"/>
              <a:t>the polynomial degree is too high</a:t>
            </a:r>
          </a:p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500" dirty="0"/>
              <a:t>too many cross-terms are considered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2306472" y="1856096"/>
            <a:ext cx="696035" cy="3002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we consider each pixel as an independent  predictor,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hen</m:t>
                    </m:r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16 predictors, there are 16 weights for each node in the fist hidden layer. 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98530"/>
                <a:ext cx="5892800" cy="1946302"/>
              </a:xfrm>
              <a:prstGeom prst="rect">
                <a:avLst/>
              </a:prstGeom>
              <a:blipFill>
                <a:blip r:embed="rId5"/>
                <a:stretch>
                  <a:fillRect l="-1720" t="-2597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45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Dataset: MNIST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85A4D1C-4095-7C47-A6FD-F9B5953D36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784" y="1039324"/>
                <a:ext cx="11754102" cy="231182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MNIST,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600" dirty="0"/>
                  <a:t>dataset of handwritten digits that are commonly used to train and test machine learning models. It contains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60,000 28x28 black and white </a:t>
                </a:r>
                <a:r>
                  <a:rPr lang="en-US" sz="2600" dirty="0"/>
                  <a:t>images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in 10 different classes </a:t>
                </a:r>
                <a:r>
                  <a:rPr lang="en-US" sz="2600" dirty="0"/>
                  <a:t>for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training</a:t>
                </a:r>
                <a:r>
                  <a:rPr lang="en-US" sz="2600" dirty="0"/>
                  <a:t> and another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10,000 for testing</a:t>
                </a:r>
                <a:r>
                  <a:rPr lang="en-US" sz="2600" dirty="0"/>
                  <a:t>. </a:t>
                </a:r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600" dirty="0"/>
                  <a:t>Each pixel is a feature: an MLP would have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785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weights per neuron!</a:t>
                </a:r>
              </a:p>
              <a:p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85A4D1C-4095-7C47-A6FD-F9B5953D36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784" y="1039324"/>
                <a:ext cx="11754102" cy="2311820"/>
              </a:xfrm>
              <a:blipFill>
                <a:blip r:embed="rId2"/>
                <a:stretch>
                  <a:fillRect l="-972" t="-218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>
            <a:extLst>
              <a:ext uri="{FF2B5EF4-FFF2-40B4-BE49-F238E27FC236}">
                <a16:creationId xmlns:a16="http://schemas.microsoft.com/office/drawing/2014/main" id="{711F2BEB-8F59-2541-AD89-790D7C05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613754" y="3351144"/>
            <a:ext cx="69342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05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Dataset: CIFAR10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AB0FE-3010-4191-AB1C-0AE19E6F3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784" y="1039324"/>
                <a:ext cx="11754102" cy="231182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CIFAR10,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600" dirty="0"/>
                  <a:t>dataset of images that are commonly used to train machine learning models. It contains 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60,000 32x32 color images </a:t>
                </a:r>
                <a:r>
                  <a:rPr lang="en-US" sz="2600" dirty="0"/>
                  <a:t>in 10 different classes. </a:t>
                </a:r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600" dirty="0"/>
                  <a:t>Each pixel is a feature: an MLP would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3+1 = 3073 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weights per neuron!</a:t>
                </a:r>
              </a:p>
              <a:p>
                <a:endParaRPr lang="en-US" sz="26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AB0FE-3010-4191-AB1C-0AE19E6F3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784" y="1039324"/>
                <a:ext cx="11754102" cy="2311820"/>
              </a:xfrm>
              <a:blipFill>
                <a:blip r:embed="rId2"/>
                <a:stretch>
                  <a:fillRect l="-972" t="-218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7FEB-217E-433A-841B-577360F9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2054" name="Picture 6" descr="png">
            <a:extLst>
              <a:ext uri="{FF2B5EF4-FFF2-40B4-BE49-F238E27FC236}">
                <a16:creationId xmlns:a16="http://schemas.microsoft.com/office/drawing/2014/main" id="{F5AD90C4-B89C-864C-98DE-45936F24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54" y="3351144"/>
            <a:ext cx="8102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9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437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5684" y="181544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Karla" charset="0"/>
                <a:ea typeface="Karla" charset="0"/>
                <a:cs typeface="Karla" charset="0"/>
              </a:rPr>
              <a:t>The code </a:t>
            </a:r>
          </a:p>
        </p:txBody>
      </p:sp>
    </p:spTree>
    <p:extLst>
      <p:ext uri="{BB962C8B-B14F-4D97-AF65-F5344CB8AC3E}">
        <p14:creationId xmlns:p14="http://schemas.microsoft.com/office/powerpoint/2010/main" val="333775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Dataset: ImageNet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550866" cy="4563285"/>
          </a:xfrm>
        </p:spPr>
        <p:txBody>
          <a:bodyPr/>
          <a:lstStyle/>
          <a:p>
            <a:r>
              <a:rPr lang="en-US" sz="2400" b="1" dirty="0"/>
              <a:t>Example: 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large visual database designed for use in visual object recognition software research. More than </a:t>
            </a:r>
            <a:r>
              <a:rPr lang="en-US" sz="2400" dirty="0">
                <a:solidFill>
                  <a:schemeClr val="accent1"/>
                </a:solidFill>
              </a:rPr>
              <a:t>14 million images </a:t>
            </a:r>
            <a:r>
              <a:rPr lang="en-US" sz="2400" dirty="0"/>
              <a:t>have been hand-annotated into </a:t>
            </a:r>
            <a:r>
              <a:rPr lang="en-US" sz="2400" dirty="0">
                <a:solidFill>
                  <a:schemeClr val="accent1"/>
                </a:solidFill>
              </a:rPr>
              <a:t>1000 classes</a:t>
            </a:r>
            <a:r>
              <a:rPr lang="en-US" sz="2400" dirty="0"/>
              <a:t> by the project to indicate what objects are pictured. In at least one million of the images, bounding boxes are also provided. 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Images are usually </a:t>
            </a:r>
            <a:r>
              <a:rPr lang="en-US" sz="2400" dirty="0">
                <a:solidFill>
                  <a:schemeClr val="accent1"/>
                </a:solidFill>
              </a:rPr>
              <a:t>224x224x3</a:t>
            </a:r>
            <a:r>
              <a:rPr lang="en-US" sz="2400" dirty="0"/>
              <a:t>: an MLP would have  </a:t>
            </a:r>
            <a:r>
              <a:rPr lang="en-US" sz="2400" dirty="0">
                <a:solidFill>
                  <a:srgbClr val="C00000"/>
                </a:solidFill>
              </a:rPr>
              <a:t>150129 weights per neuron</a:t>
            </a:r>
            <a:r>
              <a:rPr lang="en-US" sz="2400" dirty="0"/>
              <a:t>. If the first layer of the MLP is around 128 nodes, which is small, this already becomes very heavy to train.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A871-9594-40F1-A12E-C1905C40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6" y="1147357"/>
            <a:ext cx="4494101" cy="42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730250"/>
            <a:ext cx="635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95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lvl="1" indent="0">
              <a:buNone/>
            </a:pPr>
            <a:r>
              <a:rPr lang="en-US" sz="2800" dirty="0"/>
              <a:t> </a:t>
            </a:r>
            <a:r>
              <a:rPr lang="en-US" sz="3200" dirty="0"/>
              <a:t>	</a:t>
            </a:r>
            <a:endParaRPr lang="en-US" sz="2800" dirty="0"/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4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  <a:r>
              <a:rPr lang="en-US" sz="3200" dirty="0"/>
              <a:t>	</a:t>
            </a:r>
            <a:endParaRPr lang="en-US" sz="2800" dirty="0"/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43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lvl="1" indent="0">
              <a:buNone/>
            </a:pPr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7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Regularization, in particular L1 will produce sparsity	</a:t>
            </a:r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Regularization, in particular L1 will produce sparsity	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Drop predictors that are highly correlated</a:t>
            </a:r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34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Dimensionality Reduction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8"/>
            <a:ext cx="11340580" cy="2796846"/>
          </a:xfrm>
        </p:spPr>
        <p:txBody>
          <a:bodyPr/>
          <a:lstStyle/>
          <a:p>
            <a:r>
              <a:rPr lang="en-US" dirty="0"/>
              <a:t>Recall from “before” that to reduce the number of predictors we can: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3200" dirty="0"/>
              <a:t>	</a:t>
            </a:r>
            <a:r>
              <a:rPr lang="en-US" sz="2800" dirty="0"/>
              <a:t>PCA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Stepwise Variable Selection 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Regularization, in particular L1 will produce sparsity	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sz="2800" dirty="0"/>
              <a:t>	Drop predictors that are highly correlated</a:t>
            </a:r>
          </a:p>
          <a:p>
            <a:pPr marL="1374775" lvl="1" indent="-633413">
              <a:buFont typeface="Arial" charset="0"/>
              <a:buChar char="•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Summarize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(image) with high level features =&gt; feature extraction or representation learning</a:t>
            </a:r>
            <a:r>
              <a:rPr lang="en-US" sz="3200" dirty="0"/>
              <a:t>	</a:t>
            </a:r>
            <a:endParaRPr lang="en-US" sz="2800" dirty="0"/>
          </a:p>
          <a:p>
            <a:r>
              <a:rPr lang="en-US" sz="3200" dirty="0"/>
              <a:t>		 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2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2541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Chakra Petch" pitchFamily="2" charset="-34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Chakra Petch" pitchFamily="2" charset="-34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Chakra Petch" pitchFamily="2" charset="-34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Chakra Petch" pitchFamily="2" charset="-34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  <a:cs typeface="Chakra Petch" pitchFamily="2" charset="-34"/>
              </a:rPr>
              <a:t>Glasses</a:t>
            </a:r>
          </a:p>
          <a:p>
            <a:endParaRPr lang="en-US" dirty="0">
              <a:latin typeface="Chalkboard" panose="03050602040202020205" pitchFamily="66" charset="77"/>
              <a:cs typeface="Chakra Petch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250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251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Glasses</a:t>
            </a:r>
          </a:p>
          <a:p>
            <a:endParaRPr lang="en-US" dirty="0">
              <a:latin typeface="Chalkboard" panose="03050602040202020205" pitchFamily="66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6F32B7A-1E1F-594E-9745-3B58022D6CD1}"/>
              </a:ext>
            </a:extLst>
          </p:cNvPr>
          <p:cNvSpPr txBox="1"/>
          <p:nvPr/>
        </p:nvSpPr>
        <p:spPr>
          <a:xfrm>
            <a:off x="5278056" y="3819646"/>
            <a:ext cx="172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WAIT FOR IT </a:t>
            </a:r>
          </a:p>
        </p:txBody>
      </p:sp>
    </p:spTree>
    <p:extLst>
      <p:ext uri="{BB962C8B-B14F-4D97-AF65-F5344CB8AC3E}">
        <p14:creationId xmlns:p14="http://schemas.microsoft.com/office/powerpoint/2010/main" val="228596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9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251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Awesome</a:t>
            </a:r>
          </a:p>
          <a:p>
            <a:endParaRPr lang="en-US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5745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251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Awesome</a:t>
            </a:r>
          </a:p>
          <a:p>
            <a:endParaRPr lang="en-US" dirty="0">
              <a:latin typeface="Chalkboard" panose="03050602040202020205" pitchFamily="66" charset="7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2" y="3642785"/>
            <a:ext cx="1564515" cy="176790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251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Awesome</a:t>
            </a:r>
          </a:p>
          <a:p>
            <a:endParaRPr lang="en-US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790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E29A6D-5EC0-CA49-A7FC-9467E7F30AB6}"/>
              </a:ext>
            </a:extLst>
          </p:cNvPr>
          <p:cNvSpPr/>
          <p:nvPr/>
        </p:nvSpPr>
        <p:spPr>
          <a:xfrm>
            <a:off x="8075330" y="2757587"/>
            <a:ext cx="2440826" cy="1457232"/>
          </a:xfrm>
          <a:custGeom>
            <a:avLst/>
            <a:gdLst>
              <a:gd name="connsiteX0" fmla="*/ 0 w 2440826"/>
              <a:gd name="connsiteY0" fmla="*/ 0 h 1457232"/>
              <a:gd name="connsiteX1" fmla="*/ 659023 w 2440826"/>
              <a:gd name="connsiteY1" fmla="*/ 0 h 1457232"/>
              <a:gd name="connsiteX2" fmla="*/ 1293638 w 2440826"/>
              <a:gd name="connsiteY2" fmla="*/ 0 h 1457232"/>
              <a:gd name="connsiteX3" fmla="*/ 2440826 w 2440826"/>
              <a:gd name="connsiteY3" fmla="*/ 0 h 1457232"/>
              <a:gd name="connsiteX4" fmla="*/ 2440826 w 2440826"/>
              <a:gd name="connsiteY4" fmla="*/ 442027 h 1457232"/>
              <a:gd name="connsiteX5" fmla="*/ 2440826 w 2440826"/>
              <a:gd name="connsiteY5" fmla="*/ 956916 h 1457232"/>
              <a:gd name="connsiteX6" fmla="*/ 2440826 w 2440826"/>
              <a:gd name="connsiteY6" fmla="*/ 1457232 h 1457232"/>
              <a:gd name="connsiteX7" fmla="*/ 1879436 w 2440826"/>
              <a:gd name="connsiteY7" fmla="*/ 1457232 h 1457232"/>
              <a:gd name="connsiteX8" fmla="*/ 1293638 w 2440826"/>
              <a:gd name="connsiteY8" fmla="*/ 1457232 h 1457232"/>
              <a:gd name="connsiteX9" fmla="*/ 756656 w 2440826"/>
              <a:gd name="connsiteY9" fmla="*/ 1457232 h 1457232"/>
              <a:gd name="connsiteX10" fmla="*/ 0 w 2440826"/>
              <a:gd name="connsiteY10" fmla="*/ 1457232 h 1457232"/>
              <a:gd name="connsiteX11" fmla="*/ 0 w 2440826"/>
              <a:gd name="connsiteY11" fmla="*/ 956916 h 1457232"/>
              <a:gd name="connsiteX12" fmla="*/ 0 w 2440826"/>
              <a:gd name="connsiteY12" fmla="*/ 514889 h 1457232"/>
              <a:gd name="connsiteX13" fmla="*/ 0 w 2440826"/>
              <a:gd name="connsiteY13" fmla="*/ 0 h 145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0826" h="1457232" fill="none" extrusionOk="0">
                <a:moveTo>
                  <a:pt x="0" y="0"/>
                </a:moveTo>
                <a:cubicBezTo>
                  <a:pt x="263179" y="5805"/>
                  <a:pt x="340977" y="-7717"/>
                  <a:pt x="659023" y="0"/>
                </a:cubicBezTo>
                <a:cubicBezTo>
                  <a:pt x="977069" y="7717"/>
                  <a:pt x="1132914" y="-25278"/>
                  <a:pt x="1293638" y="0"/>
                </a:cubicBezTo>
                <a:cubicBezTo>
                  <a:pt x="1454362" y="25278"/>
                  <a:pt x="1915529" y="28607"/>
                  <a:pt x="2440826" y="0"/>
                </a:cubicBezTo>
                <a:cubicBezTo>
                  <a:pt x="2444841" y="185295"/>
                  <a:pt x="2449828" y="266580"/>
                  <a:pt x="2440826" y="442027"/>
                </a:cubicBezTo>
                <a:cubicBezTo>
                  <a:pt x="2431824" y="617474"/>
                  <a:pt x="2431123" y="707844"/>
                  <a:pt x="2440826" y="956916"/>
                </a:cubicBezTo>
                <a:cubicBezTo>
                  <a:pt x="2450529" y="1205988"/>
                  <a:pt x="2449412" y="1285636"/>
                  <a:pt x="2440826" y="1457232"/>
                </a:cubicBezTo>
                <a:cubicBezTo>
                  <a:pt x="2251419" y="1460282"/>
                  <a:pt x="2129754" y="1431244"/>
                  <a:pt x="1879436" y="1457232"/>
                </a:cubicBezTo>
                <a:cubicBezTo>
                  <a:pt x="1629118" y="1483221"/>
                  <a:pt x="1544746" y="1441312"/>
                  <a:pt x="1293638" y="1457232"/>
                </a:cubicBezTo>
                <a:cubicBezTo>
                  <a:pt x="1042530" y="1473152"/>
                  <a:pt x="988227" y="1438901"/>
                  <a:pt x="756656" y="1457232"/>
                </a:cubicBezTo>
                <a:cubicBezTo>
                  <a:pt x="525085" y="1475563"/>
                  <a:pt x="339974" y="1463400"/>
                  <a:pt x="0" y="1457232"/>
                </a:cubicBezTo>
                <a:cubicBezTo>
                  <a:pt x="15272" y="1232560"/>
                  <a:pt x="20054" y="1141296"/>
                  <a:pt x="0" y="956916"/>
                </a:cubicBezTo>
                <a:cubicBezTo>
                  <a:pt x="-20054" y="772536"/>
                  <a:pt x="1717" y="609633"/>
                  <a:pt x="0" y="514889"/>
                </a:cubicBezTo>
                <a:cubicBezTo>
                  <a:pt x="-1717" y="420145"/>
                  <a:pt x="7177" y="111653"/>
                  <a:pt x="0" y="0"/>
                </a:cubicBezTo>
                <a:close/>
              </a:path>
              <a:path w="2440826" h="1457232" stroke="0" extrusionOk="0">
                <a:moveTo>
                  <a:pt x="0" y="0"/>
                </a:moveTo>
                <a:cubicBezTo>
                  <a:pt x="284705" y="-7154"/>
                  <a:pt x="421308" y="-1178"/>
                  <a:pt x="585798" y="0"/>
                </a:cubicBezTo>
                <a:cubicBezTo>
                  <a:pt x="750288" y="1178"/>
                  <a:pt x="909356" y="-988"/>
                  <a:pt x="1122780" y="0"/>
                </a:cubicBezTo>
                <a:cubicBezTo>
                  <a:pt x="1336204" y="988"/>
                  <a:pt x="1513130" y="-29515"/>
                  <a:pt x="1781803" y="0"/>
                </a:cubicBezTo>
                <a:cubicBezTo>
                  <a:pt x="2050476" y="29515"/>
                  <a:pt x="2237254" y="-19311"/>
                  <a:pt x="2440826" y="0"/>
                </a:cubicBezTo>
                <a:cubicBezTo>
                  <a:pt x="2448540" y="199219"/>
                  <a:pt x="2455706" y="242582"/>
                  <a:pt x="2440826" y="471172"/>
                </a:cubicBezTo>
                <a:cubicBezTo>
                  <a:pt x="2425946" y="699762"/>
                  <a:pt x="2459774" y="716678"/>
                  <a:pt x="2440826" y="927771"/>
                </a:cubicBezTo>
                <a:cubicBezTo>
                  <a:pt x="2421878" y="1138864"/>
                  <a:pt x="2455301" y="1239558"/>
                  <a:pt x="2440826" y="1457232"/>
                </a:cubicBezTo>
                <a:cubicBezTo>
                  <a:pt x="2309260" y="1485313"/>
                  <a:pt x="2050922" y="1454184"/>
                  <a:pt x="1830620" y="1457232"/>
                </a:cubicBezTo>
                <a:cubicBezTo>
                  <a:pt x="1610318" y="1460280"/>
                  <a:pt x="1482940" y="1482565"/>
                  <a:pt x="1293638" y="1457232"/>
                </a:cubicBezTo>
                <a:cubicBezTo>
                  <a:pt x="1104336" y="1431899"/>
                  <a:pt x="920634" y="1446709"/>
                  <a:pt x="683431" y="1457232"/>
                </a:cubicBezTo>
                <a:cubicBezTo>
                  <a:pt x="446228" y="1467755"/>
                  <a:pt x="289056" y="1467917"/>
                  <a:pt x="0" y="1457232"/>
                </a:cubicBezTo>
                <a:cubicBezTo>
                  <a:pt x="14806" y="1324134"/>
                  <a:pt x="-8318" y="1135722"/>
                  <a:pt x="0" y="986060"/>
                </a:cubicBezTo>
                <a:cubicBezTo>
                  <a:pt x="8318" y="836398"/>
                  <a:pt x="21879" y="660480"/>
                  <a:pt x="0" y="514889"/>
                </a:cubicBezTo>
                <a:cubicBezTo>
                  <a:pt x="-21879" y="369298"/>
                  <a:pt x="7742" y="208869"/>
                  <a:pt x="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1C606-B888-BA48-A2A6-21127FFE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9185-394C-9A46-BE71-971BC9F7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pic>
        <p:nvPicPr>
          <p:cNvPr id="33" name="Picture 2" descr="avlos Protopap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10" y="1453013"/>
            <a:ext cx="1482522" cy="18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763670" y="2147927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4569" y="1453014"/>
            <a:ext cx="22518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Awesome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2" y="3642785"/>
            <a:ext cx="1564515" cy="176790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763670" y="4327709"/>
            <a:ext cx="846161" cy="333201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4569" y="3632796"/>
            <a:ext cx="2251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  <a:ea typeface="Karla" charset="0"/>
                <a:cs typeface="Karla" charset="0"/>
              </a:rPr>
              <a:t>Features: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Bald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Grey hair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Oval shape head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No Glasses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rPr>
              <a:t>Awesome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6073254" y="1596788"/>
            <a:ext cx="791570" cy="3684896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7374798" y="2838934"/>
            <a:ext cx="4721888" cy="1290810"/>
            <a:chOff x="7374798" y="2838934"/>
            <a:chExt cx="4721888" cy="1290810"/>
          </a:xfrm>
        </p:grpSpPr>
        <p:grpSp>
          <p:nvGrpSpPr>
            <p:cNvPr id="24" name="Group 23"/>
            <p:cNvGrpSpPr/>
            <p:nvPr/>
          </p:nvGrpSpPr>
          <p:grpSpPr>
            <a:xfrm>
              <a:off x="8104400" y="2838934"/>
              <a:ext cx="3992286" cy="1290810"/>
              <a:chOff x="8104400" y="2838934"/>
              <a:chExt cx="3992286" cy="1290810"/>
            </a:xfrm>
          </p:grpSpPr>
          <p:pic>
            <p:nvPicPr>
              <p:cNvPr id="17" name="Imagen 26">
                <a:extLst>
                  <a:ext uri="{FF2B5EF4-FFF2-40B4-BE49-F238E27FC236}">
                    <a16:creationId xmlns:a16="http://schemas.microsoft.com/office/drawing/2014/main" id="{F9E73273-F53F-4277-9E9F-C585C9C72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2219" y="2838934"/>
                <a:ext cx="1556716" cy="129081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/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3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9" name="Rectángulo 19">
                    <a:extLst>
                      <a:ext uri="{FF2B5EF4-FFF2-40B4-BE49-F238E27FC236}">
                        <a16:creationId xmlns:a16="http://schemas.microsoft.com/office/drawing/2014/main" id="{2FCAACF5-30A8-420E-8E9D-ADD1375057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4400" y="3124250"/>
                    <a:ext cx="716234" cy="612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069" t="-12245" r="-15517" b="-183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Conector recto de flecha 31">
                <a:extLst>
                  <a:ext uri="{FF2B5EF4-FFF2-40B4-BE49-F238E27FC236}">
                    <a16:creationId xmlns:a16="http://schemas.microsoft.com/office/drawing/2014/main" id="{4F1EFE4D-8F46-4055-9BD3-118A50486E2E}"/>
                  </a:ext>
                </a:extLst>
              </p:cNvPr>
              <p:cNvCxnSpPr/>
              <p:nvPr/>
            </p:nvCxnSpPr>
            <p:spPr>
              <a:xfrm>
                <a:off x="10582416" y="3417032"/>
                <a:ext cx="11003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/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1" name="Rectángulo 33">
                    <a:extLst>
                      <a:ext uri="{FF2B5EF4-FFF2-40B4-BE49-F238E27FC236}">
                        <a16:creationId xmlns:a16="http://schemas.microsoft.com/office/drawing/2014/main" id="{B1600041-7AF8-4E6E-B71B-A9C21C388E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82827" y="3090798"/>
                    <a:ext cx="513859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638" b="-1276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Conector recto de flecha 30">
              <a:extLst>
                <a:ext uri="{FF2B5EF4-FFF2-40B4-BE49-F238E27FC236}">
                  <a16:creationId xmlns:a16="http://schemas.microsoft.com/office/drawing/2014/main" id="{16D008B1-4D2E-4E3F-BF1D-3360837FF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4798" y="3417032"/>
              <a:ext cx="4478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32">
                <a:extLst>
                  <a:ext uri="{FF2B5EF4-FFF2-40B4-BE49-F238E27FC236}">
                    <a16:creationId xmlns:a16="http://schemas.microsoft.com/office/drawing/2014/main" id="{60283896-23C1-4CAA-B8B0-5C810D38514F}"/>
                  </a:ext>
                </a:extLst>
              </p:cNvPr>
              <p:cNvSpPr/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ángulo 32">
                <a:extLst>
                  <a:ext uri="{FF2B5EF4-FFF2-40B4-BE49-F238E27FC236}">
                    <a16:creationId xmlns:a16="http://schemas.microsoft.com/office/drawing/2014/main" id="{60283896-23C1-4CAA-B8B0-5C810D385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414" y="3107528"/>
                <a:ext cx="16196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Karla" charset="0"/>
                          <a:cs typeface="Karla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38" y="3138305"/>
                <a:ext cx="46807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080724-6F23-7740-A9BC-EAE330AC3C91}"/>
                  </a:ext>
                </a:extLst>
              </p:cNvPr>
              <p:cNvSpPr txBox="1"/>
              <p:nvPr/>
            </p:nvSpPr>
            <p:spPr>
              <a:xfrm>
                <a:off x="7129389" y="1818005"/>
                <a:ext cx="46805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: </a:t>
                </a:r>
                <a:r>
                  <a:rPr lang="en-US" sz="2800" dirty="0">
                    <a:latin typeface="Chalkboard" panose="03050602040202020205" pitchFamily="66" charset="77"/>
                  </a:rPr>
                  <a:t>PAVLOS or NOT PAVLOS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080724-6F23-7740-A9BC-EAE330AC3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89" y="1818005"/>
                <a:ext cx="4680512" cy="523220"/>
              </a:xfrm>
              <a:prstGeom prst="rect">
                <a:avLst/>
              </a:prstGeom>
              <a:blipFill>
                <a:blip r:embed="rId9"/>
                <a:stretch>
                  <a:fillRect l="-813" t="-11905" r="-189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229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Imagine that we want to recognize swans in an image: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endParaRPr lang="en-US" dirty="0">
              <a:latin typeface="Chalkboard" panose="03050602040202020205" pitchFamily="66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618B0-E9E6-0D40-A887-B7CD71E1CDBA}"/>
              </a:ext>
            </a:extLst>
          </p:cNvPr>
          <p:cNvSpPr txBox="1"/>
          <p:nvPr/>
        </p:nvSpPr>
        <p:spPr>
          <a:xfrm>
            <a:off x="246743" y="6370320"/>
            <a:ext cx="25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 from Camilo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Fosco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Imagine that we want to recognize swans in an image: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5618B0-E9E6-0D40-A887-B7CD71E1CDBA}"/>
              </a:ext>
            </a:extLst>
          </p:cNvPr>
          <p:cNvSpPr txBox="1"/>
          <p:nvPr/>
        </p:nvSpPr>
        <p:spPr>
          <a:xfrm>
            <a:off x="246743" y="6370320"/>
            <a:ext cx="25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 from Camilo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Fosco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582583-97AC-0042-AF75-A4B6A3C0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Image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4EB7A-DC7C-FB41-A2C3-C4D2C7E19E29}"/>
              </a:ext>
            </a:extLst>
          </p:cNvPr>
          <p:cNvSpPr txBox="1"/>
          <p:nvPr/>
        </p:nvSpPr>
        <p:spPr>
          <a:xfrm>
            <a:off x="813553" y="2981794"/>
            <a:ext cx="205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>
              <a:spcBef>
                <a:spcPct val="20000"/>
              </a:spcBef>
            </a:pPr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3110412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Imagine that we want to recognize swans in an image: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>
              <a:spcBef>
                <a:spcPct val="20000"/>
              </a:spcBef>
            </a:pPr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Round, elongated oval with orange protuberance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>
              <a:spcBef>
                <a:spcPct val="20000"/>
              </a:spcBef>
            </a:pPr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Oval-shaped white blob (body)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618B0-E9E6-0D40-A887-B7CD71E1CDBA}"/>
              </a:ext>
            </a:extLst>
          </p:cNvPr>
          <p:cNvSpPr txBox="1"/>
          <p:nvPr/>
        </p:nvSpPr>
        <p:spPr>
          <a:xfrm>
            <a:off x="246743" y="6370320"/>
            <a:ext cx="25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 from Camilo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Fosco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73F21D-4D0B-7046-8654-97BAFEC6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668811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Imagine that we want to recognize swans in an image:</a:t>
            </a:r>
          </a:p>
          <a:p>
            <a:endParaRPr lang="en-US" dirty="0">
              <a:latin typeface="Chalkboard" panose="03050602040202020205" pitchFamily="66" charset="7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6F7F-793E-481C-BAD7-028EF264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Long white rectangular shape (neck)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618B0-E9E6-0D40-A887-B7CD71E1CDBA}"/>
              </a:ext>
            </a:extLst>
          </p:cNvPr>
          <p:cNvSpPr txBox="1"/>
          <p:nvPr/>
        </p:nvSpPr>
        <p:spPr>
          <a:xfrm>
            <a:off x="246743" y="6370320"/>
            <a:ext cx="25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 from Camilo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Fosco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E5BE5F-4DC3-A74F-8842-0F8D3A10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Image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31B4C-0FE3-F34C-8CCA-DE380A452421}"/>
              </a:ext>
            </a:extLst>
          </p:cNvPr>
          <p:cNvSpPr txBox="1"/>
          <p:nvPr/>
        </p:nvSpPr>
        <p:spPr>
          <a:xfrm>
            <a:off x="813553" y="2981794"/>
            <a:ext cx="2058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2">
              <a:spcBef>
                <a:spcPct val="20000"/>
              </a:spcBef>
            </a:pPr>
            <a:r>
              <a:rPr lang="en-US" sz="2000" dirty="0">
                <a:solidFill>
                  <a:srgbClr val="464646"/>
                </a:solidFill>
                <a:latin typeface="Chalkboard" panose="03050602040202020205" pitchFamily="66" charset="77"/>
              </a:rPr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648021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18BF21E-7986-6244-97C7-6AA1ED6AE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964" y="2005826"/>
            <a:ext cx="5325791" cy="35660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Cases can be a bit more complex…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18BF21E-7986-6244-97C7-6AA1ED6AE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287964" y="2005826"/>
            <a:ext cx="5325791" cy="35660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Cases can be a bit more complex…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BE9BB5-030B-8142-AA2A-1DC2A680190C}"/>
              </a:ext>
            </a:extLst>
          </p:cNvPr>
          <p:cNvSpPr txBox="1"/>
          <p:nvPr/>
        </p:nvSpPr>
        <p:spPr>
          <a:xfrm>
            <a:off x="379793" y="1950983"/>
            <a:ext cx="2058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4646"/>
                </a:solidFill>
                <a:latin typeface="Chalkboard" panose="03050602040202020205" pitchFamily="66" charset="77"/>
                <a:ea typeface="+mj-ea"/>
              </a:rPr>
              <a:t>Round, elongated head with orange or black beak</a:t>
            </a:r>
          </a:p>
        </p:txBody>
      </p:sp>
    </p:spTree>
    <p:extLst>
      <p:ext uri="{BB962C8B-B14F-4D97-AF65-F5344CB8AC3E}">
        <p14:creationId xmlns:p14="http://schemas.microsoft.com/office/powerpoint/2010/main" val="3246294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Cases can be a bit more complex…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18BF21E-7986-6244-97C7-6AA1ED6AE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3287964" y="2005826"/>
            <a:ext cx="5325791" cy="3566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084888" y="3026552"/>
            <a:ext cx="178114" cy="1176563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4646"/>
                </a:solidFill>
                <a:latin typeface="Chalkboard" panose="03050602040202020205" pitchFamily="66" charset="77"/>
                <a:ea typeface="+mj-ea"/>
              </a:rPr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4646"/>
                </a:solidFill>
                <a:latin typeface="Chalkboard" panose="03050602040202020205" pitchFamily="66" charset="77"/>
                <a:ea typeface="+mj-ea"/>
              </a:rPr>
              <a:t>Long white neck, square shape</a:t>
            </a:r>
          </a:p>
        </p:txBody>
      </p:sp>
    </p:spTree>
    <p:extLst>
      <p:ext uri="{BB962C8B-B14F-4D97-AF65-F5344CB8AC3E}">
        <p14:creationId xmlns:p14="http://schemas.microsoft.com/office/powerpoint/2010/main" val="1997503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</p:spTree>
    <p:extLst>
      <p:ext uri="{BB962C8B-B14F-4D97-AF65-F5344CB8AC3E}">
        <p14:creationId xmlns:p14="http://schemas.microsoft.com/office/powerpoint/2010/main" val="2246147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Cases can be a bit more complex…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18BF21E-7986-6244-97C7-6AA1ED6AE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3284133" y="2005826"/>
            <a:ext cx="5325791" cy="3566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CC5C-DD3A-4DA0-B9BE-992A7AE8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084888" y="3026552"/>
            <a:ext cx="178114" cy="1176563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5957196" y="2314040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547051" y="3304438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3365013"/>
            <a:ext cx="2117056" cy="93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317537" y="2547387"/>
            <a:ext cx="2648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285344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Black feet, under body, can have different shapes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C8AD7-5EE8-40FE-83C8-EC5517CE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halkboard" panose="03050602040202020205" pitchFamily="66" charset="77"/>
              </a:rPr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1768166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We need to be able to deal with these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70179-1190-477F-8010-EED1A912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8B6103C-F7F0-CE4F-8ECD-FB744EEFB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362" y="1245733"/>
            <a:ext cx="8051275" cy="4734151"/>
          </a:xfrm>
        </p:spPr>
      </p:pic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5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0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500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5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halkboard" panose="03050602040202020205" pitchFamily="66" charset="77"/>
              </a:rPr>
              <a:t>And these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9A78-3173-4877-8C4E-5B8FC111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500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DD3E8-CE48-8243-BB02-6424DCF3C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021" y="3675034"/>
            <a:ext cx="3644900" cy="22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1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</a:t>
            </a:r>
            <a:r>
              <a:rPr lang="en-US" sz="2400" b="1" dirty="0">
                <a:solidFill>
                  <a:schemeClr val="accent1"/>
                </a:solidFill>
              </a:rPr>
              <a:t>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</a:t>
            </a:r>
            <a:r>
              <a:rPr lang="en-US" sz="2400" dirty="0">
                <a:solidFill>
                  <a:srgbClr val="7030A0"/>
                </a:solidFill>
              </a:rPr>
              <a:t>either too general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too over-engineered</a:t>
            </a:r>
            <a:r>
              <a:rPr lang="en-US" sz="2400" dirty="0"/>
              <a:t>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2A6B-4EB6-43A0-AC3C-5B2F56F4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learned the features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 Learning </a:t>
            </a:r>
            <a:r>
              <a:rPr lang="en-US" dirty="0"/>
              <a:t>or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Learning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</p:spTree>
    <p:extLst>
      <p:ext uri="{BB962C8B-B14F-4D97-AF65-F5344CB8AC3E}">
        <p14:creationId xmlns:p14="http://schemas.microsoft.com/office/powerpoint/2010/main" val="276265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learned the features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 Learning </a:t>
            </a:r>
            <a:r>
              <a:rPr lang="en-US" dirty="0"/>
              <a:t>or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Learning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u="sng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learned the features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 Learning </a:t>
            </a:r>
            <a:r>
              <a:rPr lang="en-US" dirty="0"/>
              <a:t>or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Learning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u="sng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 Dictionary learning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Neural Networks!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DD3E-19AA-4978-AADD-E5CFBEF9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0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454" y="211470"/>
            <a:ext cx="6620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Karla" charset="0"/>
                <a:ea typeface="Karla" charset="0"/>
                <a:cs typeface="Karla" charset="0"/>
              </a:rPr>
              <a:t>Some extra things to consider 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FA8DD-F524-0D40-8D64-E6DC7F21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1" y="1297034"/>
            <a:ext cx="6162845" cy="4324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99E09-DFFE-6D47-8D2C-095529B34B1C}"/>
              </a:ext>
            </a:extLst>
          </p:cNvPr>
          <p:cNvSpPr txBox="1"/>
          <p:nvPr/>
        </p:nvSpPr>
        <p:spPr>
          <a:xfrm>
            <a:off x="6815989" y="1302297"/>
            <a:ext cx="5129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Nearby Pixels are more strongly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related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that distant 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Objects are built up out of smaller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Images are Local and Hierarchical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1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85" y="359615"/>
            <a:ext cx="10972800" cy="767276"/>
          </a:xfrm>
        </p:spPr>
        <p:txBody>
          <a:bodyPr/>
          <a:lstStyle/>
          <a:p>
            <a:r>
              <a:rPr lang="en-US" dirty="0"/>
              <a:t>And images are invariant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CF6E-D344-A740-8C2D-8065A268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64" y="1335314"/>
            <a:ext cx="18161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199BC-0DA2-5043-B050-A4876DEE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58" y="3825422"/>
            <a:ext cx="18034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2BB58-FC71-5C4E-B293-88CA950B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64" y="1297214"/>
            <a:ext cx="1587500" cy="165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10883-62F8-C44C-94A1-2A5D96E2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00" y="4282622"/>
            <a:ext cx="762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7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CNN basic ideas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Building a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259307" y="123135"/>
            <a:ext cx="1167338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80" dirty="0">
                <a:latin typeface="Karla" charset="0"/>
                <a:ea typeface="Karla" charset="0"/>
                <a:cs typeface="Karla" charset="0"/>
              </a:rPr>
              <a:t>Each neuron from first layer has one weight per pixel.  Recall, the importance of the predictors (here pixels) is given by the value of the coefficient, here the weight W.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586" y="2147739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242" y="4981032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6368477" y="1810608"/>
            <a:ext cx="5713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rgbClr val="FF7E79"/>
                </a:solidFill>
                <a:latin typeface="Karla" charset="0"/>
                <a:ea typeface="Karla" charset="0"/>
                <a:cs typeface="Karla" charset="0"/>
              </a:rPr>
              <a:t>red weights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will be larger to better recognize cat.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6368477" y="4295553"/>
            <a:ext cx="582352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 this case, the </a:t>
            </a:r>
            <a:r>
              <a:rPr lang="en-US" sz="2400" dirty="0">
                <a:solidFill>
                  <a:srgbClr val="4A88A3"/>
                </a:solidFill>
                <a:latin typeface="Karla" charset="0"/>
                <a:ea typeface="Karla" charset="0"/>
                <a:cs typeface="Karla" charset="0"/>
              </a:rPr>
              <a:t>blue weights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will be larger.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4DEF4-6E7D-274D-B6A3-6E442487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0" y="1011516"/>
            <a:ext cx="2940872" cy="2592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291782-D7BA-ED42-B661-9DB5E654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9" y="3880875"/>
            <a:ext cx="2955683" cy="2595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E3FC41-9607-BA49-A270-43B3E78F3E4C}"/>
              </a:ext>
            </a:extLst>
          </p:cNvPr>
          <p:cNvGrpSpPr/>
          <p:nvPr/>
        </p:nvGrpSpPr>
        <p:grpSpPr>
          <a:xfrm>
            <a:off x="5369702" y="1011516"/>
            <a:ext cx="698895" cy="2592708"/>
            <a:chOff x="4675752" y="1028245"/>
            <a:chExt cx="698895" cy="2592708"/>
          </a:xfrm>
        </p:grpSpPr>
        <p:sp>
          <p:nvSpPr>
            <p:cNvPr id="8" name="Rectangle 7"/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57B5CC-5ED3-114A-AE07-49CAA6E7E455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2A4F04-C470-E645-8FC7-3EFBD502000F}"/>
              </a:ext>
            </a:extLst>
          </p:cNvPr>
          <p:cNvGrpSpPr/>
          <p:nvPr/>
        </p:nvGrpSpPr>
        <p:grpSpPr>
          <a:xfrm>
            <a:off x="5358218" y="3883767"/>
            <a:ext cx="698895" cy="2592708"/>
            <a:chOff x="4675752" y="1028245"/>
            <a:chExt cx="698895" cy="259270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1669B1-0921-FB46-8B08-8E173A4A31C3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8893B8-D763-3E4C-A86D-989AB86B7BAA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607157-BC4D-7847-9D7B-71BDA17F6835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445BFF-B6EB-FF48-8899-FD4BD80A0707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924DD3-6659-B64B-92D8-E5E9CF1C9A59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3908EA-5F70-0F4C-8777-1D0C2B292C7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486733" y="1402513"/>
            <a:ext cx="3999506" cy="620597"/>
          </a:xfrm>
          <a:prstGeom prst="straightConnector1">
            <a:avLst/>
          </a:prstGeom>
          <a:ln w="31750">
            <a:solidFill>
              <a:srgbClr val="FF7E79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A26B3C-3F81-A743-A799-0EAD451BBCC7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499286" y="1323247"/>
            <a:ext cx="3986953" cy="79266"/>
          </a:xfrm>
          <a:prstGeom prst="straightConnector1">
            <a:avLst/>
          </a:prstGeom>
          <a:ln w="31750">
            <a:solidFill>
              <a:srgbClr val="FF7E79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7730422-F9A7-5342-97C2-422DCA5A4FCF}"/>
              </a:ext>
            </a:extLst>
          </p:cNvPr>
          <p:cNvCxnSpPr>
            <a:cxnSpLocks/>
          </p:cNvCxnSpPr>
          <p:nvPr/>
        </p:nvCxnSpPr>
        <p:spPr>
          <a:xfrm flipV="1">
            <a:off x="1475249" y="4232914"/>
            <a:ext cx="3999506" cy="62059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382F2AA-F895-B24F-B098-A11655CEAE33}"/>
              </a:ext>
            </a:extLst>
          </p:cNvPr>
          <p:cNvCxnSpPr>
            <a:cxnSpLocks/>
          </p:cNvCxnSpPr>
          <p:nvPr/>
        </p:nvCxnSpPr>
        <p:spPr>
          <a:xfrm>
            <a:off x="1487802" y="4153648"/>
            <a:ext cx="3986953" cy="7926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4A1407-F1CF-4445-883E-A47705DCB627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957938" y="1564186"/>
            <a:ext cx="2595071" cy="102983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D014350-93EA-1B40-9CC0-B91A10C1BF4D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956869" y="1564186"/>
            <a:ext cx="2596140" cy="1673794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8E8B42D-667F-E94A-B3A4-8A770946AC94}"/>
              </a:ext>
            </a:extLst>
          </p:cNvPr>
          <p:cNvCxnSpPr>
            <a:cxnSpLocks/>
          </p:cNvCxnSpPr>
          <p:nvPr/>
        </p:nvCxnSpPr>
        <p:spPr>
          <a:xfrm flipV="1">
            <a:off x="2926283" y="4413391"/>
            <a:ext cx="2595071" cy="1029830"/>
          </a:xfrm>
          <a:prstGeom prst="straightConnector1">
            <a:avLst/>
          </a:prstGeom>
          <a:ln w="31750">
            <a:solidFill>
              <a:srgbClr val="4A88A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C798691-FB86-A844-8EF5-C11F42D7F7AE}"/>
              </a:ext>
            </a:extLst>
          </p:cNvPr>
          <p:cNvCxnSpPr>
            <a:cxnSpLocks/>
          </p:cNvCxnSpPr>
          <p:nvPr/>
        </p:nvCxnSpPr>
        <p:spPr>
          <a:xfrm flipV="1">
            <a:off x="2925214" y="4413391"/>
            <a:ext cx="2596140" cy="1673794"/>
          </a:xfrm>
          <a:prstGeom prst="straightConnector1">
            <a:avLst/>
          </a:prstGeom>
          <a:ln w="31750">
            <a:solidFill>
              <a:srgbClr val="4A88A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7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6" grpId="0"/>
      <p:bldP spid="4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259307" y="123135"/>
            <a:ext cx="1167338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80" dirty="0">
                <a:latin typeface="Karla" charset="0"/>
                <a:ea typeface="Karla" charset="0"/>
                <a:cs typeface="Karla" charset="0"/>
              </a:rPr>
              <a:t>Each neuron from first layer has one weight per pixel.  Recall, the importance of the predictors (here pixels) is given by the value of the coefficient, here the weight W.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586" y="2147739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242" y="4981032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/>
              <a:t>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6704840" y="2787317"/>
            <a:ext cx="508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redundant</a:t>
            </a:r>
            <a:r>
              <a:rPr lang="en-US" sz="2400" dirty="0"/>
              <a:t> features. Approach is not robust, as cats could appear in yet another position.</a:t>
            </a:r>
          </a:p>
        </p:txBody>
      </p:sp>
      <p:pic>
        <p:nvPicPr>
          <p:cNvPr id="14" name="!!Picture 13">
            <a:extLst>
              <a:ext uri="{FF2B5EF4-FFF2-40B4-BE49-F238E27FC236}">
                <a16:creationId xmlns:a16="http://schemas.microsoft.com/office/drawing/2014/main" id="{70E4DEF4-6E7D-274D-B6A3-6E442487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0" y="1011516"/>
            <a:ext cx="2940872" cy="2592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291782-D7BA-ED42-B661-9DB5E654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9" y="3880875"/>
            <a:ext cx="2955683" cy="25956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E3FC41-9607-BA49-A270-43B3E78F3E4C}"/>
              </a:ext>
            </a:extLst>
          </p:cNvPr>
          <p:cNvGrpSpPr/>
          <p:nvPr/>
        </p:nvGrpSpPr>
        <p:grpSpPr>
          <a:xfrm>
            <a:off x="5369702" y="1011516"/>
            <a:ext cx="698895" cy="2592708"/>
            <a:chOff x="4675752" y="1028245"/>
            <a:chExt cx="698895" cy="2592708"/>
          </a:xfrm>
        </p:grpSpPr>
        <p:sp>
          <p:nvSpPr>
            <p:cNvPr id="8" name="Rectangle 7"/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57B5CC-5ED3-114A-AE07-49CAA6E7E455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2A4F04-C470-E645-8FC7-3EFBD502000F}"/>
              </a:ext>
            </a:extLst>
          </p:cNvPr>
          <p:cNvGrpSpPr/>
          <p:nvPr/>
        </p:nvGrpSpPr>
        <p:grpSpPr>
          <a:xfrm>
            <a:off x="5358218" y="3883767"/>
            <a:ext cx="698895" cy="2592708"/>
            <a:chOff x="4675752" y="1028245"/>
            <a:chExt cx="698895" cy="259270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1669B1-0921-FB46-8B08-8E173A4A31C3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8893B8-D763-3E4C-A86D-989AB86B7BAA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607157-BC4D-7847-9D7B-71BDA17F6835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445BFF-B6EB-FF48-8899-FD4BD80A0707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924DD3-6659-B64B-92D8-E5E9CF1C9A59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3908EA-5F70-0F4C-8777-1D0C2B292C7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486733" y="1402513"/>
            <a:ext cx="3999506" cy="620597"/>
          </a:xfrm>
          <a:prstGeom prst="straightConnector1">
            <a:avLst/>
          </a:prstGeom>
          <a:ln w="31750">
            <a:solidFill>
              <a:srgbClr val="FF7E79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A26B3C-3F81-A743-A799-0EAD451BBCC7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499286" y="1323247"/>
            <a:ext cx="3986953" cy="79266"/>
          </a:xfrm>
          <a:prstGeom prst="straightConnector1">
            <a:avLst/>
          </a:prstGeom>
          <a:ln w="31750">
            <a:solidFill>
              <a:srgbClr val="FF7E79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7730422-F9A7-5342-97C2-422DCA5A4FCF}"/>
              </a:ext>
            </a:extLst>
          </p:cNvPr>
          <p:cNvCxnSpPr>
            <a:cxnSpLocks/>
          </p:cNvCxnSpPr>
          <p:nvPr/>
        </p:nvCxnSpPr>
        <p:spPr>
          <a:xfrm flipV="1">
            <a:off x="1475249" y="4232914"/>
            <a:ext cx="3999506" cy="62059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382F2AA-F895-B24F-B098-A11655CEAE33}"/>
              </a:ext>
            </a:extLst>
          </p:cNvPr>
          <p:cNvCxnSpPr>
            <a:cxnSpLocks/>
          </p:cNvCxnSpPr>
          <p:nvPr/>
        </p:nvCxnSpPr>
        <p:spPr>
          <a:xfrm>
            <a:off x="1487802" y="4153648"/>
            <a:ext cx="3986953" cy="79266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4A1407-F1CF-4445-883E-A47705DCB627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957938" y="1564186"/>
            <a:ext cx="2595071" cy="102983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D014350-93EA-1B40-9CC0-B91A10C1BF4D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956869" y="1564186"/>
            <a:ext cx="2596140" cy="1673794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8E8B42D-667F-E94A-B3A4-8A770946AC94}"/>
              </a:ext>
            </a:extLst>
          </p:cNvPr>
          <p:cNvCxnSpPr>
            <a:cxnSpLocks/>
          </p:cNvCxnSpPr>
          <p:nvPr/>
        </p:nvCxnSpPr>
        <p:spPr>
          <a:xfrm flipV="1">
            <a:off x="2926283" y="4413391"/>
            <a:ext cx="2595071" cy="1029830"/>
          </a:xfrm>
          <a:prstGeom prst="straightConnector1">
            <a:avLst/>
          </a:prstGeom>
          <a:ln w="31750">
            <a:solidFill>
              <a:srgbClr val="4A88A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C798691-FB86-A844-8EF5-C11F42D7F7AE}"/>
              </a:ext>
            </a:extLst>
          </p:cNvPr>
          <p:cNvCxnSpPr>
            <a:cxnSpLocks/>
          </p:cNvCxnSpPr>
          <p:nvPr/>
        </p:nvCxnSpPr>
        <p:spPr>
          <a:xfrm flipV="1">
            <a:off x="2925214" y="4413391"/>
            <a:ext cx="2596140" cy="1673794"/>
          </a:xfrm>
          <a:prstGeom prst="straightConnector1">
            <a:avLst/>
          </a:prstGeom>
          <a:ln w="31750">
            <a:solidFill>
              <a:srgbClr val="4A88A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C6067C-CBFE-4A45-86C0-D86A3594DC20}"/>
              </a:ext>
            </a:extLst>
          </p:cNvPr>
          <p:cNvSpPr/>
          <p:nvPr/>
        </p:nvSpPr>
        <p:spPr>
          <a:xfrm>
            <a:off x="6547104" y="2560338"/>
            <a:ext cx="5403875" cy="1654288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55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Solution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Cut the image to smaller pieces.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!!Picture 1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30" y="2419688"/>
            <a:ext cx="2940872" cy="25927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6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Solution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Cut the image to smaller pieces.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34" y="2419688"/>
            <a:ext cx="2933463" cy="25927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9CC5367-CD04-994D-BE0C-88839B36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5636" y="1386702"/>
            <a:ext cx="1457585" cy="1331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E6C845-03F3-A34B-B1F8-1361815AFF22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E6C845-03F3-A34B-B1F8-1361815AF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287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Solution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Cut the image to smaller pieces.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34" y="2419688"/>
            <a:ext cx="2933463" cy="259270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FE978-E683-8548-A0C9-C15F4AAA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5636" y="1386702"/>
            <a:ext cx="1457585" cy="1331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61563-C213-BB4B-B44A-7B16613CD801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61563-C213-BB4B-B44A-7B16613CD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E12DE3A0-D096-5E47-AD76-6B0798EB5D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78769" y="2771217"/>
            <a:ext cx="1461740" cy="13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</p:spTree>
    <p:extLst>
      <p:ext uri="{BB962C8B-B14F-4D97-AF65-F5344CB8AC3E}">
        <p14:creationId xmlns:p14="http://schemas.microsoft.com/office/powerpoint/2010/main" val="979825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Solution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Cut the image to smaller pieces.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34" y="2419688"/>
            <a:ext cx="2933462" cy="259270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0839E-367D-1E4E-8E24-55B004CC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5636" y="1386702"/>
            <a:ext cx="1457585" cy="1331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7DE863-21E6-C549-9F9F-733B0CE8D4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78769" y="2771217"/>
            <a:ext cx="1461740" cy="131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57C2C-C0ED-2846-AB83-186EFD91A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636" y="4144957"/>
            <a:ext cx="1508005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6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Solution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: Cut the image to smaller pieces.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34" y="2419688"/>
            <a:ext cx="2933462" cy="259270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0839E-367D-1E4E-8E24-55B004CC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5636" y="1386701"/>
            <a:ext cx="1461741" cy="133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7DE863-21E6-C549-9F9F-733B0CE8D467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/>
        </p:blipFill>
        <p:spPr>
          <a:xfrm>
            <a:off x="6678769" y="2771217"/>
            <a:ext cx="1454400" cy="133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57C2C-C0ED-2846-AB83-186EFD91A0F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78769" y="4130996"/>
            <a:ext cx="1454400" cy="133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3C600-34A0-2642-9337-BD427BD1F73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66231" y="5490775"/>
            <a:ext cx="1454400" cy="1335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5E3DB-1AD5-954B-BF0E-095E6A0474D9}"/>
              </a:ext>
            </a:extLst>
          </p:cNvPr>
          <p:cNvCxnSpPr>
            <a:cxnSpLocks/>
          </p:cNvCxnSpPr>
          <p:nvPr/>
        </p:nvCxnSpPr>
        <p:spPr>
          <a:xfrm>
            <a:off x="8141578" y="1710808"/>
            <a:ext cx="1067736" cy="313935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4BE0A-5C97-6C4B-8715-72B74FA3AA75}"/>
              </a:ext>
            </a:extLst>
          </p:cNvPr>
          <p:cNvCxnSpPr>
            <a:cxnSpLocks/>
          </p:cNvCxnSpPr>
          <p:nvPr/>
        </p:nvCxnSpPr>
        <p:spPr>
          <a:xfrm flipV="1">
            <a:off x="8140509" y="2024743"/>
            <a:ext cx="1068805" cy="330030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655F0E-59D0-BB46-AEBF-C256404FD3EB}"/>
              </a:ext>
            </a:extLst>
          </p:cNvPr>
          <p:cNvGrpSpPr/>
          <p:nvPr/>
        </p:nvGrpSpPr>
        <p:grpSpPr>
          <a:xfrm>
            <a:off x="9476197" y="1302420"/>
            <a:ext cx="698895" cy="2592708"/>
            <a:chOff x="4675752" y="1028245"/>
            <a:chExt cx="698895" cy="2592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9FDA26-842E-554E-8F98-6849E6A50CFA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64EE70-9326-5F47-888D-AD0AD919C4F4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D6739C-1714-AE4A-A7D8-6F12A3CC65F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685E62-4A9C-6A45-A47E-C08A22AD3C42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837962-E2C1-5641-BFA8-0728331EAAA4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D61C7C-8025-8B45-8DFA-6A1A111A16A5}"/>
              </a:ext>
            </a:extLst>
          </p:cNvPr>
          <p:cNvSpPr txBox="1"/>
          <p:nvPr/>
        </p:nvSpPr>
        <p:spPr>
          <a:xfrm>
            <a:off x="8344330" y="5444707"/>
            <a:ext cx="304938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16 weights per neuron but 4 times more training examples.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652CBE-C45D-D74E-846D-4B0B94F3E3A2}"/>
              </a:ext>
            </a:extLst>
          </p:cNvPr>
          <p:cNvCxnSpPr>
            <a:cxnSpLocks/>
          </p:cNvCxnSpPr>
          <p:nvPr/>
        </p:nvCxnSpPr>
        <p:spPr>
          <a:xfrm flipV="1">
            <a:off x="8744037" y="2372082"/>
            <a:ext cx="0" cy="29957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4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 the same for all images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513" y="2419688"/>
            <a:ext cx="2932304" cy="259270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0839E-367D-1E4E-8E24-55B004CC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63863" y="1386701"/>
            <a:ext cx="1445286" cy="133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7DE863-21E6-C549-9F9F-733B0CE8D467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/>
        </p:blipFill>
        <p:spPr>
          <a:xfrm>
            <a:off x="6678769" y="2771217"/>
            <a:ext cx="1454400" cy="133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57C2C-C0ED-2846-AB83-186EFD91A0F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678769" y="4130996"/>
            <a:ext cx="1454400" cy="133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3C600-34A0-2642-9337-BD427BD1F73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666231" y="5490775"/>
            <a:ext cx="1454400" cy="1335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5E3DB-1AD5-954B-BF0E-095E6A0474D9}"/>
              </a:ext>
            </a:extLst>
          </p:cNvPr>
          <p:cNvCxnSpPr>
            <a:cxnSpLocks/>
          </p:cNvCxnSpPr>
          <p:nvPr/>
        </p:nvCxnSpPr>
        <p:spPr>
          <a:xfrm>
            <a:off x="8141578" y="1710808"/>
            <a:ext cx="1067736" cy="313935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4BE0A-5C97-6C4B-8715-72B74FA3AA75}"/>
              </a:ext>
            </a:extLst>
          </p:cNvPr>
          <p:cNvCxnSpPr>
            <a:cxnSpLocks/>
          </p:cNvCxnSpPr>
          <p:nvPr/>
        </p:nvCxnSpPr>
        <p:spPr>
          <a:xfrm flipV="1">
            <a:off x="8140509" y="2024743"/>
            <a:ext cx="1068805" cy="330030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655F0E-59D0-BB46-AEBF-C256404FD3EB}"/>
              </a:ext>
            </a:extLst>
          </p:cNvPr>
          <p:cNvGrpSpPr/>
          <p:nvPr/>
        </p:nvGrpSpPr>
        <p:grpSpPr>
          <a:xfrm>
            <a:off x="9476197" y="1302420"/>
            <a:ext cx="698895" cy="2592708"/>
            <a:chOff x="4675752" y="1028245"/>
            <a:chExt cx="698895" cy="2592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9FDA26-842E-554E-8F98-6849E6A50CFA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64EE70-9326-5F47-888D-AD0AD919C4F4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D6739C-1714-AE4A-A7D8-6F12A3CC65F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685E62-4A9C-6A45-A47E-C08A22AD3C42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837962-E2C1-5641-BFA8-0728331EAAA4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5D61C7C-8025-8B45-8DFA-6A1A111A16A5}"/>
              </a:ext>
            </a:extLst>
          </p:cNvPr>
          <p:cNvSpPr txBox="1"/>
          <p:nvPr/>
        </p:nvSpPr>
        <p:spPr>
          <a:xfrm>
            <a:off x="8344330" y="5444707"/>
            <a:ext cx="304938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16 weights per neuron but 4 times more training examples.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652CBE-C45D-D74E-846D-4B0B94F3E3A2}"/>
              </a:ext>
            </a:extLst>
          </p:cNvPr>
          <p:cNvCxnSpPr>
            <a:cxnSpLocks/>
          </p:cNvCxnSpPr>
          <p:nvPr/>
        </p:nvCxnSpPr>
        <p:spPr>
          <a:xfrm flipV="1">
            <a:off x="8744037" y="2372082"/>
            <a:ext cx="0" cy="2995714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81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What if the cat is not entirely in one of the 4 boxes?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3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What if the cat is not entirely in one of the 4 boxes?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34" y="2423392"/>
            <a:ext cx="2933462" cy="258529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5E3DB-1AD5-954B-BF0E-095E6A0474D9}"/>
              </a:ext>
            </a:extLst>
          </p:cNvPr>
          <p:cNvCxnSpPr>
            <a:cxnSpLocks/>
          </p:cNvCxnSpPr>
          <p:nvPr/>
        </p:nvCxnSpPr>
        <p:spPr>
          <a:xfrm>
            <a:off x="8141578" y="1710808"/>
            <a:ext cx="1067736" cy="313935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4BE0A-5C97-6C4B-8715-72B74FA3AA75}"/>
              </a:ext>
            </a:extLst>
          </p:cNvPr>
          <p:cNvCxnSpPr>
            <a:cxnSpLocks/>
          </p:cNvCxnSpPr>
          <p:nvPr/>
        </p:nvCxnSpPr>
        <p:spPr>
          <a:xfrm flipV="1">
            <a:off x="8140509" y="2024743"/>
            <a:ext cx="1068805" cy="330030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655F0E-59D0-BB46-AEBF-C256404FD3EB}"/>
              </a:ext>
            </a:extLst>
          </p:cNvPr>
          <p:cNvGrpSpPr/>
          <p:nvPr/>
        </p:nvGrpSpPr>
        <p:grpSpPr>
          <a:xfrm>
            <a:off x="9476197" y="1302420"/>
            <a:ext cx="698895" cy="2592708"/>
            <a:chOff x="4675752" y="1028245"/>
            <a:chExt cx="698895" cy="2592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9FDA26-842E-554E-8F98-6849E6A50CFA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64EE70-9326-5F47-888D-AD0AD919C4F4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D6739C-1714-AE4A-A7D8-6F12A3CC65F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685E62-4A9C-6A45-A47E-C08A22AD3C42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837962-E2C1-5641-BFA8-0728331EAAA4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!!Picture 8">
            <a:extLst>
              <a:ext uri="{FF2B5EF4-FFF2-40B4-BE49-F238E27FC236}">
                <a16:creationId xmlns:a16="http://schemas.microsoft.com/office/drawing/2014/main" id="{1C79941D-F675-8F44-B033-A12FBAD2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14" y="1423957"/>
            <a:ext cx="1451739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8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What if the cat is not entirely in one of the 4 boxes?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455" y="2434584"/>
            <a:ext cx="2916419" cy="256291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5E3DB-1AD5-954B-BF0E-095E6A0474D9}"/>
              </a:ext>
            </a:extLst>
          </p:cNvPr>
          <p:cNvCxnSpPr>
            <a:cxnSpLocks/>
          </p:cNvCxnSpPr>
          <p:nvPr/>
        </p:nvCxnSpPr>
        <p:spPr>
          <a:xfrm>
            <a:off x="8141578" y="1710808"/>
            <a:ext cx="1067736" cy="313935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4BE0A-5C97-6C4B-8715-72B74FA3AA75}"/>
              </a:ext>
            </a:extLst>
          </p:cNvPr>
          <p:cNvCxnSpPr>
            <a:cxnSpLocks/>
          </p:cNvCxnSpPr>
          <p:nvPr/>
        </p:nvCxnSpPr>
        <p:spPr>
          <a:xfrm flipV="1">
            <a:off x="8140509" y="2024743"/>
            <a:ext cx="1068805" cy="330030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655F0E-59D0-BB46-AEBF-C256404FD3EB}"/>
              </a:ext>
            </a:extLst>
          </p:cNvPr>
          <p:cNvGrpSpPr/>
          <p:nvPr/>
        </p:nvGrpSpPr>
        <p:grpSpPr>
          <a:xfrm>
            <a:off x="9476197" y="1302420"/>
            <a:ext cx="698895" cy="2592708"/>
            <a:chOff x="4675752" y="1028245"/>
            <a:chExt cx="698895" cy="2592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9FDA26-842E-554E-8F98-6849E6A50CFA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64EE70-9326-5F47-888D-AD0AD919C4F4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D6739C-1714-AE4A-A7D8-6F12A3CC65F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685E62-4A9C-6A45-A47E-C08A22AD3C42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837962-E2C1-5641-BFA8-0728331EAAA4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!!Picture 8b">
            <a:extLst>
              <a:ext uri="{FF2B5EF4-FFF2-40B4-BE49-F238E27FC236}">
                <a16:creationId xmlns:a16="http://schemas.microsoft.com/office/drawing/2014/main" id="{1C79941D-F675-8F44-B033-A12FBAD2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52643" y="1398557"/>
            <a:ext cx="1444480" cy="1335600"/>
          </a:xfrm>
          <a:prstGeom prst="rect">
            <a:avLst/>
          </a:prstGeom>
        </p:spPr>
      </p:pic>
      <p:pic>
        <p:nvPicPr>
          <p:cNvPr id="3" name="!!Picture 8">
            <a:extLst>
              <a:ext uri="{FF2B5EF4-FFF2-40B4-BE49-F238E27FC236}">
                <a16:creationId xmlns:a16="http://schemas.microsoft.com/office/drawing/2014/main" id="{AECF5C97-4636-4043-B541-F36C12644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529" y="2789788"/>
            <a:ext cx="1465200" cy="13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8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8×8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24" y="1893108"/>
                <a:ext cx="125489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7113" y="440757"/>
            <a:ext cx="99658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What if the cat is not entirely in one of the 4 boxes?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E8F53-7785-084D-9BEE-7A7F82A97796}"/>
              </a:ext>
            </a:extLst>
          </p:cNvPr>
          <p:cNvSpPr txBox="1"/>
          <p:nvPr/>
        </p:nvSpPr>
        <p:spPr>
          <a:xfrm>
            <a:off x="2854090" y="5406286"/>
            <a:ext cx="253787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64 weights per neuron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DCC9DD-1DB6-404F-819E-CB31979722FC}"/>
              </a:ext>
            </a:extLst>
          </p:cNvPr>
          <p:cNvCxnSpPr>
            <a:cxnSpLocks/>
          </p:cNvCxnSpPr>
          <p:nvPr/>
        </p:nvCxnSpPr>
        <p:spPr>
          <a:xfrm flipV="1">
            <a:off x="4116885" y="3730645"/>
            <a:ext cx="0" cy="1544798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6759EE-512A-0649-8F6B-E1DA45A793FA}"/>
              </a:ext>
            </a:extLst>
          </p:cNvPr>
          <p:cNvSpPr/>
          <p:nvPr/>
        </p:nvSpPr>
        <p:spPr>
          <a:xfrm>
            <a:off x="497762" y="253972"/>
            <a:ext cx="10355114" cy="792093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6C208-2298-CA47-9E83-4FCFBCF88B76}"/>
              </a:ext>
            </a:extLst>
          </p:cNvPr>
          <p:cNvGrpSpPr/>
          <p:nvPr/>
        </p:nvGrpSpPr>
        <p:grpSpPr>
          <a:xfrm>
            <a:off x="4693069" y="2411838"/>
            <a:ext cx="698895" cy="2592708"/>
            <a:chOff x="4675752" y="1028245"/>
            <a:chExt cx="698895" cy="25927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313802-D2B1-D742-BDE7-AACC99037A70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CED87F-560B-5644-A892-FA12918B6212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1068A6-221F-DE41-AB15-3379D926572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47E50-D46A-9240-B9D7-ED2FF040EA5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C5C76-08C5-C147-8975-D630A4C8B838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45DE-3BD8-D34F-A474-0B41C0D54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974" y="2423392"/>
            <a:ext cx="2909380" cy="258529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862FFC-88C6-4F4E-A86E-890661AF3AB6}"/>
              </a:ext>
            </a:extLst>
          </p:cNvPr>
          <p:cNvCxnSpPr>
            <a:cxnSpLocks/>
          </p:cNvCxnSpPr>
          <p:nvPr/>
        </p:nvCxnSpPr>
        <p:spPr>
          <a:xfrm>
            <a:off x="2957938" y="2594016"/>
            <a:ext cx="1862418" cy="216669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7EDC09-67A5-2448-B2ED-D0674146E60F}"/>
              </a:ext>
            </a:extLst>
          </p:cNvPr>
          <p:cNvCxnSpPr>
            <a:cxnSpLocks/>
          </p:cNvCxnSpPr>
          <p:nvPr/>
        </p:nvCxnSpPr>
        <p:spPr>
          <a:xfrm flipV="1">
            <a:off x="2956869" y="2810685"/>
            <a:ext cx="1863487" cy="427296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6C54DA-6745-E54D-A28F-893898679B03}"/>
              </a:ext>
            </a:extLst>
          </p:cNvPr>
          <p:cNvCxnSpPr>
            <a:cxnSpLocks/>
          </p:cNvCxnSpPr>
          <p:nvPr/>
        </p:nvCxnSpPr>
        <p:spPr>
          <a:xfrm flipV="1">
            <a:off x="2101645" y="2810685"/>
            <a:ext cx="2718711" cy="87374"/>
          </a:xfrm>
          <a:prstGeom prst="straightConnector1">
            <a:avLst/>
          </a:prstGeom>
          <a:ln w="317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/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FCD52E-4F9D-9A45-A9E0-14303550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9" y="1054006"/>
                <a:ext cx="107632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5E3DB-1AD5-954B-BF0E-095E6A0474D9}"/>
              </a:ext>
            </a:extLst>
          </p:cNvPr>
          <p:cNvCxnSpPr>
            <a:cxnSpLocks/>
          </p:cNvCxnSpPr>
          <p:nvPr/>
        </p:nvCxnSpPr>
        <p:spPr>
          <a:xfrm>
            <a:off x="8141578" y="1710808"/>
            <a:ext cx="1067736" cy="313935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D4BE0A-5C97-6C4B-8715-72B74FA3AA75}"/>
              </a:ext>
            </a:extLst>
          </p:cNvPr>
          <p:cNvCxnSpPr>
            <a:cxnSpLocks/>
          </p:cNvCxnSpPr>
          <p:nvPr/>
        </p:nvCxnSpPr>
        <p:spPr>
          <a:xfrm flipV="1">
            <a:off x="8140509" y="2024743"/>
            <a:ext cx="1068805" cy="330030"/>
          </a:xfrm>
          <a:prstGeom prst="straightConnector1">
            <a:avLst/>
          </a:prstGeom>
          <a:ln w="19050"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655F0E-59D0-BB46-AEBF-C256404FD3EB}"/>
              </a:ext>
            </a:extLst>
          </p:cNvPr>
          <p:cNvGrpSpPr/>
          <p:nvPr/>
        </p:nvGrpSpPr>
        <p:grpSpPr>
          <a:xfrm>
            <a:off x="9476197" y="1302420"/>
            <a:ext cx="698895" cy="2592708"/>
            <a:chOff x="4675752" y="1028245"/>
            <a:chExt cx="698895" cy="25927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9FDA26-842E-554E-8F98-6849E6A50CFA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64EE70-9326-5F47-888D-AD0AD919C4F4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D6739C-1714-AE4A-A7D8-6F12A3CC65FF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5685E62-4A9C-6A45-A47E-C08A22AD3C42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837962-E2C1-5641-BFA8-0728331EAAA4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!!Picture 8c">
            <a:extLst>
              <a:ext uri="{FF2B5EF4-FFF2-40B4-BE49-F238E27FC236}">
                <a16:creationId xmlns:a16="http://schemas.microsoft.com/office/drawing/2014/main" id="{1C79941D-F675-8F44-B033-A12FBAD20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52643" y="1415180"/>
            <a:ext cx="1444480" cy="1327754"/>
          </a:xfrm>
          <a:prstGeom prst="rect">
            <a:avLst/>
          </a:prstGeom>
        </p:spPr>
      </p:pic>
      <p:pic>
        <p:nvPicPr>
          <p:cNvPr id="3" name="!!Picture 8b">
            <a:extLst>
              <a:ext uri="{FF2B5EF4-FFF2-40B4-BE49-F238E27FC236}">
                <a16:creationId xmlns:a16="http://schemas.microsoft.com/office/drawing/2014/main" id="{AECF5C97-4636-4043-B541-F36C12644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56529" y="2784341"/>
            <a:ext cx="1465200" cy="1320130"/>
          </a:xfrm>
          <a:prstGeom prst="rect">
            <a:avLst/>
          </a:prstGeom>
        </p:spPr>
      </p:pic>
      <p:pic>
        <p:nvPicPr>
          <p:cNvPr id="4" name="!!Picture 8">
            <a:extLst>
              <a:ext uri="{FF2B5EF4-FFF2-40B4-BE49-F238E27FC236}">
                <a16:creationId xmlns:a16="http://schemas.microsoft.com/office/drawing/2014/main" id="{81862AEE-6C31-184E-B68F-7098DD3E7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898" y="4142752"/>
            <a:ext cx="1484110" cy="13176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69E2A2-61FD-8C4A-BE6D-616C0274029B}"/>
              </a:ext>
            </a:extLst>
          </p:cNvPr>
          <p:cNvSpPr/>
          <p:nvPr/>
        </p:nvSpPr>
        <p:spPr>
          <a:xfrm>
            <a:off x="7040882" y="5625150"/>
            <a:ext cx="3174179" cy="7920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6A202-65C9-D848-8CD2-0BE22F12797E}"/>
              </a:ext>
            </a:extLst>
          </p:cNvPr>
          <p:cNvSpPr txBox="1"/>
          <p:nvPr/>
        </p:nvSpPr>
        <p:spPr>
          <a:xfrm>
            <a:off x="7040882" y="5811422"/>
            <a:ext cx="317417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Sliding Window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EE21CF-FF26-9444-BA98-D11361F47914}"/>
              </a:ext>
            </a:extLst>
          </p:cNvPr>
          <p:cNvSpPr txBox="1"/>
          <p:nvPr/>
        </p:nvSpPr>
        <p:spPr>
          <a:xfrm>
            <a:off x="8634645" y="4346864"/>
            <a:ext cx="304938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16 weights per neuron but 25 times more training examples.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2E68F3-EC9E-C64E-A4D6-B5DD66EB4154}"/>
              </a:ext>
            </a:extLst>
          </p:cNvPr>
          <p:cNvCxnSpPr>
            <a:cxnSpLocks/>
          </p:cNvCxnSpPr>
          <p:nvPr/>
        </p:nvCxnSpPr>
        <p:spPr>
          <a:xfrm flipH="1" flipV="1">
            <a:off x="8866208" y="2475718"/>
            <a:ext cx="168144" cy="1794235"/>
          </a:xfrm>
          <a:prstGeom prst="straightConnector1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882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51493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77</a:t>
            </a:fld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341102" y="2144265"/>
            <a:ext cx="530578" cy="156700"/>
          </a:xfrm>
          <a:prstGeom prst="rightArrow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20434" y="3781303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41" name="Straight Arrow Connector 40"/>
          <p:cNvCxnSpPr>
            <a:cxnSpLocks/>
            <a:stCxn id="5" idx="3"/>
          </p:cNvCxnSpPr>
          <p:nvPr/>
        </p:nvCxnSpPr>
        <p:spPr>
          <a:xfrm flipV="1">
            <a:off x="3829794" y="1593640"/>
            <a:ext cx="764784" cy="46850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7" idx="3"/>
          </p:cNvCxnSpPr>
          <p:nvPr/>
        </p:nvCxnSpPr>
        <p:spPr>
          <a:xfrm flipV="1">
            <a:off x="3824212" y="1723051"/>
            <a:ext cx="770366" cy="246414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8" idx="3"/>
          </p:cNvCxnSpPr>
          <p:nvPr/>
        </p:nvCxnSpPr>
        <p:spPr>
          <a:xfrm flipV="1">
            <a:off x="3827138" y="1861551"/>
            <a:ext cx="767440" cy="11287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blipFill>
                <a:blip r:embed="rId7"/>
                <a:stretch>
                  <a:fillRect l="-11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557852"/>
            <a:ext cx="438830" cy="19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059287" y="416998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9D05C3D-9D95-3A4A-8928-A8C0E2AB1B57}"/>
              </a:ext>
            </a:extLst>
          </p:cNvPr>
          <p:cNvSpPr/>
          <p:nvPr/>
        </p:nvSpPr>
        <p:spPr>
          <a:xfrm rot="16200000">
            <a:off x="8154397" y="426725"/>
            <a:ext cx="381598" cy="3020013"/>
          </a:xfrm>
          <a:prstGeom prst="leftBrace">
            <a:avLst/>
          </a:prstGeom>
          <a:ln>
            <a:solidFill>
              <a:srgbClr val="FF7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F9A74-4D4D-FA4D-9211-1EA498EC8E56}"/>
              </a:ext>
            </a:extLst>
          </p:cNvPr>
          <p:cNvSpPr txBox="1"/>
          <p:nvPr/>
        </p:nvSpPr>
        <p:spPr>
          <a:xfrm>
            <a:off x="7589674" y="2330540"/>
            <a:ext cx="11984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16 weights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451E13-B76E-1D40-93CC-D67A3E58A897}"/>
              </a:ext>
            </a:extLst>
          </p:cNvPr>
          <p:cNvCxnSpPr/>
          <p:nvPr/>
        </p:nvCxnSpPr>
        <p:spPr>
          <a:xfrm flipH="1" flipV="1">
            <a:off x="6197600" y="1861550"/>
            <a:ext cx="580571" cy="1719411"/>
          </a:xfrm>
          <a:prstGeom prst="straightConnector1">
            <a:avLst/>
          </a:prstGeom>
          <a:ln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5D692A8-2925-F940-83A8-9439A884C75D}"/>
              </a:ext>
            </a:extLst>
          </p:cNvPr>
          <p:cNvSpPr txBox="1"/>
          <p:nvPr/>
        </p:nvSpPr>
        <p:spPr>
          <a:xfrm>
            <a:off x="7056456" y="3382624"/>
            <a:ext cx="332411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Index here represents the cutout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8F52532-8BFE-7A4C-B727-E4CEAB0A9B65}"/>
              </a:ext>
            </a:extLst>
          </p:cNvPr>
          <p:cNvGrpSpPr/>
          <p:nvPr/>
        </p:nvGrpSpPr>
        <p:grpSpPr>
          <a:xfrm>
            <a:off x="3326446" y="840773"/>
            <a:ext cx="5001426" cy="629932"/>
            <a:chOff x="1496307" y="983806"/>
            <a:chExt cx="6501064" cy="62993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D1D8DD1-5AA0-D148-B13B-5591925C508F}"/>
                </a:ext>
              </a:extLst>
            </p:cNvPr>
            <p:cNvCxnSpPr/>
            <p:nvPr/>
          </p:nvCxnSpPr>
          <p:spPr>
            <a:xfrm>
              <a:off x="1496307" y="983807"/>
              <a:ext cx="650106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117ECA-7D34-5740-BFCB-7D9195EE9AE6}"/>
                </a:ext>
              </a:extLst>
            </p:cNvPr>
            <p:cNvCxnSpPr/>
            <p:nvPr/>
          </p:nvCxnSpPr>
          <p:spPr>
            <a:xfrm>
              <a:off x="1496307" y="983807"/>
              <a:ext cx="0" cy="629931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C2E24DE-ECDF-E543-84C0-21C7DECD3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1449" y="983806"/>
              <a:ext cx="5922" cy="413728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EF228FD0-B087-0D40-8464-E8D3E219AAD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0098" y="1573021"/>
            <a:ext cx="1465200" cy="13201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211CE5-ECC5-9B42-A26B-2427908BD909}"/>
              </a:ext>
            </a:extLst>
          </p:cNvPr>
          <p:cNvGrpSpPr/>
          <p:nvPr/>
        </p:nvGrpSpPr>
        <p:grpSpPr>
          <a:xfrm>
            <a:off x="4316342" y="972695"/>
            <a:ext cx="1416863" cy="3180798"/>
            <a:chOff x="4316342" y="972695"/>
            <a:chExt cx="1416863" cy="3180798"/>
          </a:xfrm>
        </p:grpSpPr>
        <p:sp>
          <p:nvSpPr>
            <p:cNvPr id="39" name="TextBox 38"/>
            <p:cNvSpPr txBox="1"/>
            <p:nvPr/>
          </p:nvSpPr>
          <p:spPr>
            <a:xfrm>
              <a:off x="4316342" y="3784161"/>
              <a:ext cx="141686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Hidden Layer</a:t>
              </a:r>
              <a:endParaRPr lang="en-US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FF2FCEB-4C31-4345-B2C9-8CD3ED6FFD26}"/>
                </a:ext>
              </a:extLst>
            </p:cNvPr>
            <p:cNvGrpSpPr/>
            <p:nvPr/>
          </p:nvGrpSpPr>
          <p:grpSpPr>
            <a:xfrm>
              <a:off x="4688621" y="972695"/>
              <a:ext cx="698895" cy="2592708"/>
              <a:chOff x="4675752" y="1028245"/>
              <a:chExt cx="698895" cy="2592708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8EC0374-45AE-6441-9AEC-69F5D2C70B79}"/>
                  </a:ext>
                </a:extLst>
              </p:cNvPr>
              <p:cNvSpPr/>
              <p:nvPr/>
            </p:nvSpPr>
            <p:spPr>
              <a:xfrm>
                <a:off x="4675752" y="1028245"/>
                <a:ext cx="698895" cy="2592708"/>
              </a:xfrm>
              <a:prstGeom prst="rect">
                <a:avLst/>
              </a:prstGeom>
              <a:solidFill>
                <a:srgbClr val="76D7AC">
                  <a:alpha val="6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AA8860C-D092-2D49-9902-BEBCEF34EE2F}"/>
                  </a:ext>
                </a:extLst>
              </p:cNvPr>
              <p:cNvSpPr/>
              <p:nvPr/>
            </p:nvSpPr>
            <p:spPr>
              <a:xfrm>
                <a:off x="4792289" y="1190602"/>
                <a:ext cx="455932" cy="45728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0834A0D-9525-C441-895F-D5728DD64B4D}"/>
                  </a:ext>
                </a:extLst>
              </p:cNvPr>
              <p:cNvSpPr/>
              <p:nvPr/>
            </p:nvSpPr>
            <p:spPr>
              <a:xfrm>
                <a:off x="4792289" y="1768827"/>
                <a:ext cx="455932" cy="45728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DDFDB72-3527-5C4E-BCD8-83D26F826C9B}"/>
                  </a:ext>
                </a:extLst>
              </p:cNvPr>
              <p:cNvSpPr/>
              <p:nvPr/>
            </p:nvSpPr>
            <p:spPr>
              <a:xfrm>
                <a:off x="4812062" y="2347052"/>
                <a:ext cx="455932" cy="45728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8FC50C5-FE8F-534B-A2F5-70E8DD5D101E}"/>
                  </a:ext>
                </a:extLst>
              </p:cNvPr>
              <p:cNvSpPr/>
              <p:nvPr/>
            </p:nvSpPr>
            <p:spPr>
              <a:xfrm>
                <a:off x="4825517" y="2971720"/>
                <a:ext cx="455932" cy="45728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D9AF19-2EDD-B64B-B919-A288C13DF921}"/>
              </a:ext>
            </a:extLst>
          </p:cNvPr>
          <p:cNvGrpSpPr/>
          <p:nvPr/>
        </p:nvGrpSpPr>
        <p:grpSpPr>
          <a:xfrm>
            <a:off x="3012831" y="1436043"/>
            <a:ext cx="821893" cy="1721665"/>
            <a:chOff x="3012831" y="1436043"/>
            <a:chExt cx="821893" cy="172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047999" y="1436043"/>
                  <a:ext cx="4141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999" y="1436043"/>
                  <a:ext cx="414152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9091" r="-6061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059287" y="1723050"/>
                  <a:ext cx="41415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287" y="1723050"/>
                  <a:ext cx="414152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5882" r="-5882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12831" y="2767554"/>
                  <a:ext cx="42011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831" y="2767554"/>
                  <a:ext cx="420115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8824" r="-2941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386716" y="2243900"/>
                  <a:ext cx="4480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716" y="2243900"/>
                  <a:ext cx="448008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021787" y="2246704"/>
                  <a:ext cx="4480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787" y="2246704"/>
                  <a:ext cx="448008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71E63D-73AA-2546-A645-A1DB8B7E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69794" y="1475184"/>
              <a:ext cx="360000" cy="330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E92119-A92F-A049-BCA3-46C1FC627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67087" y="1818373"/>
              <a:ext cx="357125" cy="3021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3746C-29F9-A043-8891-247E5422D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70892" y="2822837"/>
              <a:ext cx="356246" cy="334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86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49" grpId="0"/>
      <p:bldP spid="3" grpId="0" animBg="1"/>
      <p:bldP spid="17" grpId="0" animBg="1"/>
      <p:bldP spid="10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51493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78</a:t>
            </a:fld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341102" y="2144265"/>
            <a:ext cx="530578" cy="156700"/>
          </a:xfrm>
          <a:prstGeom prst="rightArrow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7999" y="1436043"/>
                <a:ext cx="414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36043"/>
                <a:ext cx="414152" cy="307777"/>
              </a:xfrm>
              <a:prstGeom prst="rect">
                <a:avLst/>
              </a:prstGeom>
              <a:blipFill>
                <a:blip r:embed="rId2"/>
                <a:stretch>
                  <a:fillRect l="-9091" r="-606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59287" y="1723050"/>
                <a:ext cx="414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1723050"/>
                <a:ext cx="414152" cy="307777"/>
              </a:xfrm>
              <a:prstGeom prst="rect">
                <a:avLst/>
              </a:prstGeom>
              <a:blipFill>
                <a:blip r:embed="rId3"/>
                <a:stretch>
                  <a:fillRect l="-5882" r="-58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120434" y="3781303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12831" y="2767554"/>
                <a:ext cx="4201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31" y="2767554"/>
                <a:ext cx="420115" cy="307777"/>
              </a:xfrm>
              <a:prstGeom prst="rect">
                <a:avLst/>
              </a:prstGeom>
              <a:blipFill>
                <a:blip r:embed="rId4"/>
                <a:stretch>
                  <a:fillRect l="-8824" r="-294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86716" y="2243900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16" y="2243900"/>
                <a:ext cx="4480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21787" y="2246704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7" y="2246704"/>
                <a:ext cx="4480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16342" y="3784161"/>
            <a:ext cx="1416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Hidden Layer</a:t>
            </a:r>
            <a:endParaRPr lang="en-US" dirty="0"/>
          </a:p>
        </p:txBody>
      </p:sp>
      <p:cxnSp>
        <p:nvCxnSpPr>
          <p:cNvPr id="41" name="Straight Arrow Connector 40"/>
          <p:cNvCxnSpPr>
            <a:cxnSpLocks/>
            <a:stCxn id="5" idx="3"/>
          </p:cNvCxnSpPr>
          <p:nvPr/>
        </p:nvCxnSpPr>
        <p:spPr>
          <a:xfrm flipV="1">
            <a:off x="3829794" y="1593640"/>
            <a:ext cx="764784" cy="46850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7" idx="3"/>
          </p:cNvCxnSpPr>
          <p:nvPr/>
        </p:nvCxnSpPr>
        <p:spPr>
          <a:xfrm flipV="1">
            <a:off x="3824212" y="1723051"/>
            <a:ext cx="770366" cy="246414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8" idx="3"/>
          </p:cNvCxnSpPr>
          <p:nvPr/>
        </p:nvCxnSpPr>
        <p:spPr>
          <a:xfrm flipV="1">
            <a:off x="3827138" y="1861551"/>
            <a:ext cx="767440" cy="11287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7E79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blipFill>
                <a:blip r:embed="rId7"/>
                <a:stretch>
                  <a:fillRect l="-11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557852"/>
            <a:ext cx="438830" cy="19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059287" y="416998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9D05C3D-9D95-3A4A-8928-A8C0E2AB1B57}"/>
              </a:ext>
            </a:extLst>
          </p:cNvPr>
          <p:cNvSpPr/>
          <p:nvPr/>
        </p:nvSpPr>
        <p:spPr>
          <a:xfrm rot="16200000">
            <a:off x="8154397" y="426725"/>
            <a:ext cx="381598" cy="3020013"/>
          </a:xfrm>
          <a:prstGeom prst="leftBrace">
            <a:avLst/>
          </a:prstGeom>
          <a:ln>
            <a:solidFill>
              <a:srgbClr val="FF7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F9A74-4D4D-FA4D-9211-1EA498EC8E56}"/>
              </a:ext>
            </a:extLst>
          </p:cNvPr>
          <p:cNvSpPr txBox="1"/>
          <p:nvPr/>
        </p:nvSpPr>
        <p:spPr>
          <a:xfrm>
            <a:off x="7589674" y="2330540"/>
            <a:ext cx="11984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16 weights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8F52532-8BFE-7A4C-B727-E4CEAB0A9B65}"/>
              </a:ext>
            </a:extLst>
          </p:cNvPr>
          <p:cNvGrpSpPr/>
          <p:nvPr/>
        </p:nvGrpSpPr>
        <p:grpSpPr>
          <a:xfrm>
            <a:off x="3326446" y="840773"/>
            <a:ext cx="5001426" cy="629932"/>
            <a:chOff x="1496307" y="983806"/>
            <a:chExt cx="6501064" cy="62993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D1D8DD1-5AA0-D148-B13B-5591925C508F}"/>
                </a:ext>
              </a:extLst>
            </p:cNvPr>
            <p:cNvCxnSpPr/>
            <p:nvPr/>
          </p:nvCxnSpPr>
          <p:spPr>
            <a:xfrm>
              <a:off x="1496307" y="983807"/>
              <a:ext cx="650106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117ECA-7D34-5740-BFCB-7D9195EE9AE6}"/>
                </a:ext>
              </a:extLst>
            </p:cNvPr>
            <p:cNvCxnSpPr/>
            <p:nvPr/>
          </p:nvCxnSpPr>
          <p:spPr>
            <a:xfrm>
              <a:off x="1496307" y="983807"/>
              <a:ext cx="0" cy="629931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C2E24DE-ECDF-E543-84C0-21C7DECD3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1449" y="983806"/>
              <a:ext cx="5922" cy="413728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EF228FD0-B087-0D40-8464-E8D3E219AAD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0098" y="1573021"/>
            <a:ext cx="1465200" cy="13201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FF2FCEB-4C31-4345-B2C9-8CD3ED6FFD26}"/>
              </a:ext>
            </a:extLst>
          </p:cNvPr>
          <p:cNvGrpSpPr/>
          <p:nvPr/>
        </p:nvGrpSpPr>
        <p:grpSpPr>
          <a:xfrm>
            <a:off x="4688621" y="972695"/>
            <a:ext cx="698895" cy="2592708"/>
            <a:chOff x="4675752" y="1028245"/>
            <a:chExt cx="698895" cy="259270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EC0374-45AE-6441-9AEC-69F5D2C70B79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A8860C-D092-2D49-9902-BEBCEF34EE2F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0834A0D-9525-C441-895F-D5728DD64B4D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DFDB72-3527-5C4E-BCD8-83D26F826C9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C50C5-FE8F-534B-A2F5-70E8DD5D101E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71E63D-73AA-2546-A645-A1DB8B7E8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794" y="1475184"/>
            <a:ext cx="360000" cy="330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92119-A92F-A049-BCA3-46C1FC627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7087" y="1818373"/>
            <a:ext cx="357125" cy="302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3746C-29F9-A043-8891-247E5422D8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0892" y="2822837"/>
            <a:ext cx="356246" cy="33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889C9A-E7A6-6B41-A5B3-30A1F44554E3}"/>
                  </a:ext>
                </a:extLst>
              </p:cNvPr>
              <p:cNvSpPr txBox="1"/>
              <p:nvPr/>
            </p:nvSpPr>
            <p:spPr>
              <a:xfrm>
                <a:off x="5908602" y="5007142"/>
                <a:ext cx="607539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889C9A-E7A6-6B41-A5B3-30A1F445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602" y="5007142"/>
                <a:ext cx="607539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A90C033-A530-AA4B-B70C-335EA15B7114}"/>
                  </a:ext>
                </a:extLst>
              </p:cNvPr>
              <p:cNvSpPr txBox="1"/>
              <p:nvPr/>
            </p:nvSpPr>
            <p:spPr>
              <a:xfrm>
                <a:off x="2235120" y="4957333"/>
                <a:ext cx="1360629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FF7E79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A90C033-A530-AA4B-B70C-335EA15B7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20" y="4957333"/>
                <a:ext cx="1360629" cy="707886"/>
              </a:xfrm>
              <a:prstGeom prst="rect">
                <a:avLst/>
              </a:prstGeom>
              <a:blipFill>
                <a:blip r:embed="rId19"/>
                <a:stretch>
                  <a:fillRect l="-4630" t="-1786" r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2B49DBE-D0E8-CC44-A207-52C55E3BC7C7}"/>
              </a:ext>
            </a:extLst>
          </p:cNvPr>
          <p:cNvGrpSpPr/>
          <p:nvPr/>
        </p:nvGrpSpPr>
        <p:grpSpPr>
          <a:xfrm>
            <a:off x="3699362" y="4509399"/>
            <a:ext cx="2239297" cy="1843060"/>
            <a:chOff x="3699362" y="4509399"/>
            <a:chExt cx="2239297" cy="184306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253B6DF-FFA3-0642-9BFB-2501F2258030}"/>
                </a:ext>
              </a:extLst>
            </p:cNvPr>
            <p:cNvGrpSpPr/>
            <p:nvPr/>
          </p:nvGrpSpPr>
          <p:grpSpPr>
            <a:xfrm>
              <a:off x="3699362" y="4509399"/>
              <a:ext cx="2239297" cy="1843060"/>
              <a:chOff x="8727066" y="2517516"/>
              <a:chExt cx="2239297" cy="18430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A99C7D7-A434-D049-9542-AB0098CEA4B8}"/>
                  </a:ext>
                </a:extLst>
              </p:cNvPr>
              <p:cNvGrpSpPr/>
              <p:nvPr/>
            </p:nvGrpSpPr>
            <p:grpSpPr>
              <a:xfrm>
                <a:off x="8733522" y="2517516"/>
                <a:ext cx="2194121" cy="1843060"/>
                <a:chOff x="4398589" y="3030682"/>
                <a:chExt cx="1141995" cy="891991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78B478EC-518F-544F-8D63-97D9B3729CDC}"/>
                    </a:ext>
                  </a:extLst>
                </p:cNvPr>
                <p:cNvGrpSpPr/>
                <p:nvPr/>
              </p:nvGrpSpPr>
              <p:grpSpPr>
                <a:xfrm>
                  <a:off x="4398589" y="3033958"/>
                  <a:ext cx="1141995" cy="633199"/>
                  <a:chOff x="741049" y="189158"/>
                  <a:chExt cx="1141995" cy="633199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6D954615-8E29-B442-BB07-BB23BCBCD6B5}"/>
                      </a:ext>
                    </a:extLst>
                  </p:cNvPr>
                  <p:cNvCxnSpPr/>
                  <p:nvPr/>
                </p:nvCxnSpPr>
                <p:spPr>
                  <a:xfrm>
                    <a:off x="757003" y="610725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8B0A49E2-D113-0B48-8C28-431F02CF57D6}"/>
                      </a:ext>
                    </a:extLst>
                  </p:cNvPr>
                  <p:cNvCxnSpPr/>
                  <p:nvPr/>
                </p:nvCxnSpPr>
                <p:spPr>
                  <a:xfrm>
                    <a:off x="752947" y="402670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635B849B-E4ED-F949-AD62-E7099AEDE3AA}"/>
                      </a:ext>
                    </a:extLst>
                  </p:cNvPr>
                  <p:cNvCxnSpPr/>
                  <p:nvPr/>
                </p:nvCxnSpPr>
                <p:spPr>
                  <a:xfrm>
                    <a:off x="752946" y="189158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9858D8C9-0C0B-2B48-B067-4D104451D6E7}"/>
                      </a:ext>
                    </a:extLst>
                  </p:cNvPr>
                  <p:cNvCxnSpPr/>
                  <p:nvPr/>
                </p:nvCxnSpPr>
                <p:spPr>
                  <a:xfrm>
                    <a:off x="741049" y="820899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B00A045-C211-5648-9329-7BA47D67C39A}"/>
                    </a:ext>
                  </a:extLst>
                </p:cNvPr>
                <p:cNvCxnSpPr/>
                <p:nvPr/>
              </p:nvCxnSpPr>
              <p:spPr>
                <a:xfrm>
                  <a:off x="4398589" y="3901603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6D3C027-212B-9A4A-9EA5-3296DAA302B2}"/>
                    </a:ext>
                  </a:extLst>
                </p:cNvPr>
                <p:cNvCxnSpPr/>
                <p:nvPr/>
              </p:nvCxnSpPr>
              <p:spPr>
                <a:xfrm flipH="1" flipV="1">
                  <a:off x="4410486" y="3040874"/>
                  <a:ext cx="1977" cy="86392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05C8DD2F-4FD4-F443-9C3D-C970204A77FC}"/>
                    </a:ext>
                  </a:extLst>
                </p:cNvPr>
                <p:cNvCxnSpPr/>
                <p:nvPr/>
              </p:nvCxnSpPr>
              <p:spPr>
                <a:xfrm flipV="1">
                  <a:off x="4687064" y="3047028"/>
                  <a:ext cx="1554" cy="85285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1084C6E-A832-3443-A3A7-41D3B55C40C2}"/>
                    </a:ext>
                  </a:extLst>
                </p:cNvPr>
                <p:cNvCxnSpPr/>
                <p:nvPr/>
              </p:nvCxnSpPr>
              <p:spPr>
                <a:xfrm flipV="1">
                  <a:off x="4986363" y="3033958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10A920E-3E70-A847-B4C2-86C327404370}"/>
                    </a:ext>
                  </a:extLst>
                </p:cNvPr>
                <p:cNvCxnSpPr/>
                <p:nvPr/>
              </p:nvCxnSpPr>
              <p:spPr>
                <a:xfrm flipV="1">
                  <a:off x="5251508" y="3030683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3672FB0-0A5E-904A-B956-92C112FA2DFB}"/>
                    </a:ext>
                  </a:extLst>
                </p:cNvPr>
                <p:cNvCxnSpPr/>
                <p:nvPr/>
              </p:nvCxnSpPr>
              <p:spPr>
                <a:xfrm flipV="1">
                  <a:off x="5524631" y="3030682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548B0D5-FE41-8C40-BC4D-6DD298606B39}"/>
                      </a:ext>
                    </a:extLst>
                  </p:cNvPr>
                  <p:cNvSpPr/>
                  <p:nvPr/>
                </p:nvSpPr>
                <p:spPr>
                  <a:xfrm>
                    <a:off x="8727066" y="2552595"/>
                    <a:ext cx="6263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Rectangle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7066" y="2552595"/>
                    <a:ext cx="626325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D07B6145-0BC2-8D49-BB96-5FA9B39FF9E8}"/>
                      </a:ext>
                    </a:extLst>
                  </p:cNvPr>
                  <p:cNvSpPr/>
                  <p:nvPr/>
                </p:nvSpPr>
                <p:spPr>
                  <a:xfrm>
                    <a:off x="9261270" y="2535572"/>
                    <a:ext cx="6263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Rectangle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1270" y="2535572"/>
                    <a:ext cx="626325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679C7E4-1D39-B342-ACB2-60C94EBAC4E4}"/>
                      </a:ext>
                    </a:extLst>
                  </p:cNvPr>
                  <p:cNvSpPr/>
                  <p:nvPr/>
                </p:nvSpPr>
                <p:spPr>
                  <a:xfrm>
                    <a:off x="10344590" y="3890371"/>
                    <a:ext cx="62177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4590" y="3890371"/>
                    <a:ext cx="621773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8E7A55B-DEA2-1F49-BB7C-61E93DB85AC4}"/>
                    </a:ext>
                  </a:extLst>
                </p:cNvPr>
                <p:cNvSpPr/>
                <p:nvPr/>
              </p:nvSpPr>
              <p:spPr>
                <a:xfrm>
                  <a:off x="4793024" y="452275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8E7A55B-DEA2-1F49-BB7C-61E93DB85A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024" y="4522755"/>
                  <a:ext cx="62632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2730196-77D7-7740-9209-2963471A9176}"/>
                    </a:ext>
                  </a:extLst>
                </p:cNvPr>
                <p:cNvSpPr/>
                <p:nvPr/>
              </p:nvSpPr>
              <p:spPr>
                <a:xfrm>
                  <a:off x="5286720" y="453963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2730196-77D7-7740-9209-2963471A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20" y="4539632"/>
                  <a:ext cx="62632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76DDB8-4023-AF4F-AA10-38923C078D88}"/>
              </a:ext>
            </a:extLst>
          </p:cNvPr>
          <p:cNvGrpSpPr/>
          <p:nvPr/>
        </p:nvGrpSpPr>
        <p:grpSpPr>
          <a:xfrm>
            <a:off x="6501484" y="4496356"/>
            <a:ext cx="2200577" cy="1843060"/>
            <a:chOff x="6501484" y="4496356"/>
            <a:chExt cx="2200577" cy="18430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E30DF8-2194-F949-ABFB-8B4A0328B31D}"/>
                </a:ext>
              </a:extLst>
            </p:cNvPr>
            <p:cNvGrpSpPr/>
            <p:nvPr/>
          </p:nvGrpSpPr>
          <p:grpSpPr>
            <a:xfrm>
              <a:off x="6501484" y="4496356"/>
              <a:ext cx="2200577" cy="1843060"/>
              <a:chOff x="8727066" y="2517516"/>
              <a:chExt cx="2200577" cy="184306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53140D5-4FA1-7840-B6C4-2ACC05ACF017}"/>
                  </a:ext>
                </a:extLst>
              </p:cNvPr>
              <p:cNvGrpSpPr/>
              <p:nvPr/>
            </p:nvGrpSpPr>
            <p:grpSpPr>
              <a:xfrm>
                <a:off x="8733522" y="2517516"/>
                <a:ext cx="2194121" cy="1843060"/>
                <a:chOff x="4398589" y="3030682"/>
                <a:chExt cx="1141995" cy="891991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31D75196-024A-2841-AC1E-1E4C8E515808}"/>
                    </a:ext>
                  </a:extLst>
                </p:cNvPr>
                <p:cNvGrpSpPr/>
                <p:nvPr/>
              </p:nvGrpSpPr>
              <p:grpSpPr>
                <a:xfrm>
                  <a:off x="4398589" y="3033958"/>
                  <a:ext cx="1141995" cy="633199"/>
                  <a:chOff x="741049" y="189158"/>
                  <a:chExt cx="1141995" cy="633199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6405EA7-B95B-8B4E-9C45-F593D73C1C15}"/>
                      </a:ext>
                    </a:extLst>
                  </p:cNvPr>
                  <p:cNvCxnSpPr/>
                  <p:nvPr/>
                </p:nvCxnSpPr>
                <p:spPr>
                  <a:xfrm>
                    <a:off x="757003" y="610725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F2432F9F-386E-9445-8467-C2B87E3B93D5}"/>
                      </a:ext>
                    </a:extLst>
                  </p:cNvPr>
                  <p:cNvCxnSpPr/>
                  <p:nvPr/>
                </p:nvCxnSpPr>
                <p:spPr>
                  <a:xfrm>
                    <a:off x="752947" y="402670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B59B0CDC-F673-CD4A-945D-DF29104F56E2}"/>
                      </a:ext>
                    </a:extLst>
                  </p:cNvPr>
                  <p:cNvCxnSpPr/>
                  <p:nvPr/>
                </p:nvCxnSpPr>
                <p:spPr>
                  <a:xfrm>
                    <a:off x="752946" y="189158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39586234-60F9-604B-AEFA-E2D51F572751}"/>
                      </a:ext>
                    </a:extLst>
                  </p:cNvPr>
                  <p:cNvCxnSpPr/>
                  <p:nvPr/>
                </p:nvCxnSpPr>
                <p:spPr>
                  <a:xfrm>
                    <a:off x="741049" y="820899"/>
                    <a:ext cx="1126041" cy="1458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FBE2E87-562C-D64E-9678-9B9D9C040BFD}"/>
                    </a:ext>
                  </a:extLst>
                </p:cNvPr>
                <p:cNvCxnSpPr/>
                <p:nvPr/>
              </p:nvCxnSpPr>
              <p:spPr>
                <a:xfrm>
                  <a:off x="4398589" y="3901603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5E5F2F8-2001-C447-9220-C285F699201B}"/>
                    </a:ext>
                  </a:extLst>
                </p:cNvPr>
                <p:cNvCxnSpPr/>
                <p:nvPr/>
              </p:nvCxnSpPr>
              <p:spPr>
                <a:xfrm flipH="1" flipV="1">
                  <a:off x="4410486" y="3040874"/>
                  <a:ext cx="1977" cy="86392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ECF3DC3-CEF6-3E49-931B-1D63417CC248}"/>
                    </a:ext>
                  </a:extLst>
                </p:cNvPr>
                <p:cNvCxnSpPr/>
                <p:nvPr/>
              </p:nvCxnSpPr>
              <p:spPr>
                <a:xfrm flipV="1">
                  <a:off x="4687064" y="3047028"/>
                  <a:ext cx="1554" cy="85285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BDEF6E18-7282-4F4C-A008-522D00F1AE63}"/>
                    </a:ext>
                  </a:extLst>
                </p:cNvPr>
                <p:cNvCxnSpPr/>
                <p:nvPr/>
              </p:nvCxnSpPr>
              <p:spPr>
                <a:xfrm flipV="1">
                  <a:off x="4986363" y="3033958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3FEB1F6-B539-3B41-94E2-56C3C1DB43F6}"/>
                    </a:ext>
                  </a:extLst>
                </p:cNvPr>
                <p:cNvCxnSpPr/>
                <p:nvPr/>
              </p:nvCxnSpPr>
              <p:spPr>
                <a:xfrm flipV="1">
                  <a:off x="5251508" y="3030683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250F616-7F8D-6743-9EE5-63BA6098A653}"/>
                    </a:ext>
                  </a:extLst>
                </p:cNvPr>
                <p:cNvCxnSpPr/>
                <p:nvPr/>
              </p:nvCxnSpPr>
              <p:spPr>
                <a:xfrm flipV="1">
                  <a:off x="5524631" y="3030682"/>
                  <a:ext cx="0" cy="888715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F189872-5CE5-574E-8FC3-4DB817643555}"/>
                      </a:ext>
                    </a:extLst>
                  </p:cNvPr>
                  <p:cNvSpPr/>
                  <p:nvPr/>
                </p:nvSpPr>
                <p:spPr>
                  <a:xfrm>
                    <a:off x="8727066" y="2552595"/>
                    <a:ext cx="5585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Rectangl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7066" y="2552595"/>
                    <a:ext cx="558550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2E4F367-17E8-2740-AD3B-73E1306F3276}"/>
                      </a:ext>
                    </a:extLst>
                  </p:cNvPr>
                  <p:cNvSpPr/>
                  <p:nvPr/>
                </p:nvSpPr>
                <p:spPr>
                  <a:xfrm>
                    <a:off x="9261270" y="2535572"/>
                    <a:ext cx="5585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1270" y="2535572"/>
                    <a:ext cx="558550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BF2953A-401D-0A45-9724-20D3B00C522F}"/>
                      </a:ext>
                    </a:extLst>
                  </p:cNvPr>
                  <p:cNvSpPr/>
                  <p:nvPr/>
                </p:nvSpPr>
                <p:spPr>
                  <a:xfrm>
                    <a:off x="10344590" y="3890371"/>
                    <a:ext cx="5638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4590" y="3890371"/>
                    <a:ext cx="56387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01F4DC-197F-D545-B1C9-BD9B42475237}"/>
                    </a:ext>
                  </a:extLst>
                </p:cNvPr>
                <p:cNvSpPr/>
                <p:nvPr/>
              </p:nvSpPr>
              <p:spPr>
                <a:xfrm>
                  <a:off x="7612532" y="4527656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01F4DC-197F-D545-B1C9-BD9B42475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2532" y="4527656"/>
                  <a:ext cx="55855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655F11C-9675-124B-89C0-2DCC4B849B8E}"/>
                    </a:ext>
                  </a:extLst>
                </p:cNvPr>
                <p:cNvSpPr/>
                <p:nvPr/>
              </p:nvSpPr>
              <p:spPr>
                <a:xfrm>
                  <a:off x="8108084" y="4516686"/>
                  <a:ext cx="5585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655F11C-9675-124B-89C0-2DCC4B849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084" y="4516686"/>
                  <a:ext cx="55855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A71E7496-ED61-1449-B09A-4CAEE059E6BE}"/>
              </a:ext>
            </a:extLst>
          </p:cNvPr>
          <p:cNvSpPr txBox="1"/>
          <p:nvPr/>
        </p:nvSpPr>
        <p:spPr>
          <a:xfrm>
            <a:off x="3433172" y="6443419"/>
            <a:ext cx="542142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Element wise multiplication and addition of all products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6D54C6-B6D4-0F44-97FF-8B20F54CCD45}"/>
              </a:ext>
            </a:extLst>
          </p:cNvPr>
          <p:cNvCxnSpPr>
            <a:cxnSpLocks/>
          </p:cNvCxnSpPr>
          <p:nvPr/>
        </p:nvCxnSpPr>
        <p:spPr>
          <a:xfrm flipH="1">
            <a:off x="6411789" y="3034957"/>
            <a:ext cx="1200743" cy="1067285"/>
          </a:xfrm>
          <a:prstGeom prst="straightConnector1">
            <a:avLst/>
          </a:prstGeom>
          <a:ln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1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9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51493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79</a:t>
            </a:fld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8270627">
            <a:off x="1811325" y="2845474"/>
            <a:ext cx="1814634" cy="135256"/>
          </a:xfrm>
          <a:prstGeom prst="rightArrow">
            <a:avLst/>
          </a:prstGeom>
          <a:solidFill>
            <a:srgbClr val="FF7E79"/>
          </a:solidFill>
          <a:ln>
            <a:solidFill>
              <a:srgbClr val="FF7E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7999" y="1436043"/>
                <a:ext cx="414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1436043"/>
                <a:ext cx="414152" cy="307777"/>
              </a:xfrm>
              <a:prstGeom prst="rect">
                <a:avLst/>
              </a:prstGeom>
              <a:blipFill>
                <a:blip r:embed="rId2"/>
                <a:stretch>
                  <a:fillRect l="-9091" r="-606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059287" y="1723050"/>
                <a:ext cx="4141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287" y="1723050"/>
                <a:ext cx="414152" cy="307777"/>
              </a:xfrm>
              <a:prstGeom prst="rect">
                <a:avLst/>
              </a:prstGeom>
              <a:blipFill>
                <a:blip r:embed="rId3"/>
                <a:stretch>
                  <a:fillRect l="-5882" r="-58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120434" y="3781303"/>
            <a:ext cx="6848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12831" y="2767554"/>
                <a:ext cx="4201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31" y="2767554"/>
                <a:ext cx="420115" cy="307777"/>
              </a:xfrm>
              <a:prstGeom prst="rect">
                <a:avLst/>
              </a:prstGeom>
              <a:blipFill>
                <a:blip r:embed="rId4"/>
                <a:stretch>
                  <a:fillRect l="-8824" r="-294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86716" y="2374530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16" y="2374530"/>
                <a:ext cx="4480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021787" y="2377334"/>
                <a:ext cx="4480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87" y="2377334"/>
                <a:ext cx="4480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316342" y="3784161"/>
            <a:ext cx="1416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Hidden Layer</a:t>
            </a:r>
            <a:endParaRPr lang="en-US" dirty="0"/>
          </a:p>
        </p:txBody>
      </p:sp>
      <p:cxnSp>
        <p:nvCxnSpPr>
          <p:cNvPr id="41" name="Straight Arrow Connector 40"/>
          <p:cNvCxnSpPr>
            <a:cxnSpLocks/>
            <a:stCxn id="5" idx="3"/>
          </p:cNvCxnSpPr>
          <p:nvPr/>
        </p:nvCxnSpPr>
        <p:spPr>
          <a:xfrm flipV="1">
            <a:off x="3829794" y="1593640"/>
            <a:ext cx="764784" cy="46850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7" idx="3"/>
          </p:cNvCxnSpPr>
          <p:nvPr/>
        </p:nvCxnSpPr>
        <p:spPr>
          <a:xfrm flipV="1">
            <a:off x="3824212" y="1723051"/>
            <a:ext cx="770366" cy="246414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8" idx="3"/>
          </p:cNvCxnSpPr>
          <p:nvPr/>
        </p:nvCxnSpPr>
        <p:spPr>
          <a:xfrm flipV="1">
            <a:off x="3827138" y="1861551"/>
            <a:ext cx="767440" cy="11287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7E79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74" y="1419352"/>
                <a:ext cx="4554580" cy="276999"/>
              </a:xfrm>
              <a:prstGeom prst="rect">
                <a:avLst/>
              </a:prstGeom>
              <a:blipFill>
                <a:blip r:embed="rId7"/>
                <a:stretch>
                  <a:fillRect l="-111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endCxn id="49" idx="1"/>
          </p:cNvCxnSpPr>
          <p:nvPr/>
        </p:nvCxnSpPr>
        <p:spPr>
          <a:xfrm flipV="1">
            <a:off x="5441244" y="1557852"/>
            <a:ext cx="438830" cy="1922"/>
          </a:xfrm>
          <a:prstGeom prst="straightConnector1">
            <a:avLst/>
          </a:prstGeom>
          <a:ln w="15875">
            <a:solidFill>
              <a:srgbClr val="4A88A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059287" y="416998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9D05C3D-9D95-3A4A-8928-A8C0E2AB1B57}"/>
              </a:ext>
            </a:extLst>
          </p:cNvPr>
          <p:cNvSpPr/>
          <p:nvPr/>
        </p:nvSpPr>
        <p:spPr>
          <a:xfrm rot="16200000">
            <a:off x="8154397" y="426725"/>
            <a:ext cx="381598" cy="3020013"/>
          </a:xfrm>
          <a:prstGeom prst="leftBrace">
            <a:avLst/>
          </a:prstGeom>
          <a:ln>
            <a:solidFill>
              <a:srgbClr val="FF7E7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F9A74-4D4D-FA4D-9211-1EA498EC8E56}"/>
              </a:ext>
            </a:extLst>
          </p:cNvPr>
          <p:cNvSpPr txBox="1"/>
          <p:nvPr/>
        </p:nvSpPr>
        <p:spPr>
          <a:xfrm>
            <a:off x="7589674" y="2330540"/>
            <a:ext cx="11984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16 weights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8F52532-8BFE-7A4C-B727-E4CEAB0A9B65}"/>
              </a:ext>
            </a:extLst>
          </p:cNvPr>
          <p:cNvGrpSpPr/>
          <p:nvPr/>
        </p:nvGrpSpPr>
        <p:grpSpPr>
          <a:xfrm>
            <a:off x="3326446" y="840773"/>
            <a:ext cx="5001426" cy="629932"/>
            <a:chOff x="1496307" y="983806"/>
            <a:chExt cx="6501064" cy="62993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D1D8DD1-5AA0-D148-B13B-5591925C508F}"/>
                </a:ext>
              </a:extLst>
            </p:cNvPr>
            <p:cNvCxnSpPr/>
            <p:nvPr/>
          </p:nvCxnSpPr>
          <p:spPr>
            <a:xfrm>
              <a:off x="1496307" y="983807"/>
              <a:ext cx="6501064" cy="0"/>
            </a:xfrm>
            <a:prstGeom prst="line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0117ECA-7D34-5740-BFCB-7D9195EE9AE6}"/>
                </a:ext>
              </a:extLst>
            </p:cNvPr>
            <p:cNvCxnSpPr/>
            <p:nvPr/>
          </p:nvCxnSpPr>
          <p:spPr>
            <a:xfrm>
              <a:off x="1496307" y="983807"/>
              <a:ext cx="0" cy="629931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C2E24DE-ECDF-E543-84C0-21C7DECD3B0C}"/>
                </a:ext>
              </a:extLst>
            </p:cNvPr>
            <p:cNvCxnSpPr>
              <a:cxnSpLocks/>
            </p:cNvCxnSpPr>
            <p:nvPr/>
          </p:nvCxnSpPr>
          <p:spPr>
            <a:xfrm>
              <a:off x="7991449" y="983806"/>
              <a:ext cx="5922" cy="413728"/>
            </a:xfrm>
            <a:prstGeom prst="straightConnector1">
              <a:avLst/>
            </a:prstGeom>
            <a:ln w="158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EF228FD0-B087-0D40-8464-E8D3E219AAD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00098" y="1573021"/>
            <a:ext cx="1465200" cy="132013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FF2FCEB-4C31-4345-B2C9-8CD3ED6FFD26}"/>
              </a:ext>
            </a:extLst>
          </p:cNvPr>
          <p:cNvGrpSpPr/>
          <p:nvPr/>
        </p:nvGrpSpPr>
        <p:grpSpPr>
          <a:xfrm>
            <a:off x="4688621" y="972695"/>
            <a:ext cx="698895" cy="2592708"/>
            <a:chOff x="4675752" y="1028245"/>
            <a:chExt cx="698895" cy="259270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EC0374-45AE-6441-9AEC-69F5D2C70B79}"/>
                </a:ext>
              </a:extLst>
            </p:cNvPr>
            <p:cNvSpPr/>
            <p:nvPr/>
          </p:nvSpPr>
          <p:spPr>
            <a:xfrm>
              <a:off x="4675752" y="1028245"/>
              <a:ext cx="698895" cy="2592708"/>
            </a:xfrm>
            <a:prstGeom prst="rect">
              <a:avLst/>
            </a:prstGeom>
            <a:solidFill>
              <a:srgbClr val="76D7AC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AA8860C-D092-2D49-9902-BEBCEF34EE2F}"/>
                </a:ext>
              </a:extLst>
            </p:cNvPr>
            <p:cNvSpPr/>
            <p:nvPr/>
          </p:nvSpPr>
          <p:spPr>
            <a:xfrm>
              <a:off x="4792289" y="119060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0834A0D-9525-C441-895F-D5728DD64B4D}"/>
                </a:ext>
              </a:extLst>
            </p:cNvPr>
            <p:cNvSpPr/>
            <p:nvPr/>
          </p:nvSpPr>
          <p:spPr>
            <a:xfrm>
              <a:off x="4792289" y="1768827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DFDB72-3527-5C4E-BCD8-83D26F826C9B}"/>
                </a:ext>
              </a:extLst>
            </p:cNvPr>
            <p:cNvSpPr/>
            <p:nvPr/>
          </p:nvSpPr>
          <p:spPr>
            <a:xfrm>
              <a:off x="4812062" y="2347052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8FC50C5-FE8F-534B-A2F5-70E8DD5D101E}"/>
                </a:ext>
              </a:extLst>
            </p:cNvPr>
            <p:cNvSpPr/>
            <p:nvPr/>
          </p:nvSpPr>
          <p:spPr>
            <a:xfrm>
              <a:off x="4825517" y="2971720"/>
              <a:ext cx="455932" cy="45728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71E63D-73AA-2546-A645-A1DB8B7E821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69794" y="1487660"/>
            <a:ext cx="360000" cy="30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92119-A92F-A049-BCA3-46C1FC627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467087" y="1821224"/>
            <a:ext cx="357125" cy="296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3746C-29F9-A043-8891-247E5422D87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70892" y="2832314"/>
            <a:ext cx="356246" cy="31591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30DF8-2194-F949-ABFB-8B4A0328B31D}"/>
              </a:ext>
            </a:extLst>
          </p:cNvPr>
          <p:cNvGrpSpPr/>
          <p:nvPr/>
        </p:nvGrpSpPr>
        <p:grpSpPr>
          <a:xfrm>
            <a:off x="6501484" y="4496356"/>
            <a:ext cx="2200577" cy="1843060"/>
            <a:chOff x="8727066" y="2517516"/>
            <a:chExt cx="2200577" cy="184306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3140D5-4FA1-7840-B6C4-2ACC05ACF017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1D75196-024A-2841-AC1E-1E4C8E515808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6405EA7-B95B-8B4E-9C45-F593D73C1C15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2432F9F-386E-9445-8467-C2B87E3B93D5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59B0CDC-F673-CD4A-945D-DF29104F56E2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9586234-60F9-604B-AEFA-E2D51F572751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FBE2E87-562C-D64E-9678-9B9D9C040BFD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5E5F2F8-2001-C447-9220-C285F699201B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ECF3DC3-CEF6-3E49-931B-1D63417CC248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DEF6E18-7282-4F4C-A008-522D00F1AE63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FEB1F6-B539-3B41-94E2-56C3C1DB43F6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250F616-7F8D-6743-9EE5-63BA6098A653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189872-5CE5-574E-8FC3-4DB817643555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189872-5CE5-574E-8FC3-4DB8176435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2E4F367-17E8-2740-AD3B-73E1306F3276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2E4F367-17E8-2740-AD3B-73E1306F32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BF2953A-401D-0A45-9724-20D3B00C522F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BF2953A-401D-0A45-9724-20D3B00C52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253B6DF-FFA3-0642-9BFB-2501F2258030}"/>
              </a:ext>
            </a:extLst>
          </p:cNvPr>
          <p:cNvGrpSpPr/>
          <p:nvPr/>
        </p:nvGrpSpPr>
        <p:grpSpPr>
          <a:xfrm>
            <a:off x="3699362" y="4509399"/>
            <a:ext cx="2239297" cy="1843060"/>
            <a:chOff x="8727066" y="2517516"/>
            <a:chExt cx="2239297" cy="184306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A99C7D7-A434-D049-9542-AB0098CEA4B8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8B478EC-518F-544F-8D63-97D9B3729CDC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D954615-8E29-B442-BB07-BB23BCBCD6B5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B0A49E2-D113-0B48-8C28-431F02CF57D6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35B849B-E4ED-F949-AD62-E7099AEDE3AA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858D8C9-0C0B-2B48-B067-4D104451D6E7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B00A045-C211-5648-9329-7BA47D67C39A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6D3C027-212B-9A4A-9EA5-3296DAA302B2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5C8DD2F-4FD4-F443-9C3D-C970204A77FC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1084C6E-A832-3443-A3A7-41D3B55C40C2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10A920E-3E70-A847-B4C2-86C327404370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3672FB0-0A5E-904A-B956-92C112FA2DFB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548B0D5-FE41-8C40-BC4D-6DD298606B39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5548B0D5-FE41-8C40-BC4D-6DD298606B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07B6145-0BC2-8D49-BB96-5FA9B39FF9E8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07B6145-0BC2-8D49-BB96-5FA9B39FF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9C7E4-1D39-B342-ACB2-60C94EBAC4E4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679C7E4-1D39-B342-ACB2-60C94EBAC4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889C9A-E7A6-6B41-A5B3-30A1F44554E3}"/>
                  </a:ext>
                </a:extLst>
              </p:cNvPr>
              <p:cNvSpPr txBox="1"/>
              <p:nvPr/>
            </p:nvSpPr>
            <p:spPr>
              <a:xfrm>
                <a:off x="5908602" y="5007142"/>
                <a:ext cx="607539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889C9A-E7A6-6B41-A5B3-30A1F445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602" y="5007142"/>
                <a:ext cx="607539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!!TextBox 84">
                <a:extLst>
                  <a:ext uri="{FF2B5EF4-FFF2-40B4-BE49-F238E27FC236}">
                    <a16:creationId xmlns:a16="http://schemas.microsoft.com/office/drawing/2014/main" id="{AA90C033-A530-AA4B-B70C-335EA15B7114}"/>
                  </a:ext>
                </a:extLst>
              </p:cNvPr>
              <p:cNvSpPr txBox="1"/>
              <p:nvPr/>
            </p:nvSpPr>
            <p:spPr>
              <a:xfrm>
                <a:off x="2235120" y="4957333"/>
                <a:ext cx="146610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rgbClr val="FF7E79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85" name="!!TextBox 84">
                <a:extLst>
                  <a:ext uri="{FF2B5EF4-FFF2-40B4-BE49-F238E27FC236}">
                    <a16:creationId xmlns:a16="http://schemas.microsoft.com/office/drawing/2014/main" id="{AA90C033-A530-AA4B-B70C-335EA15B7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20" y="4957333"/>
                <a:ext cx="1466107" cy="707886"/>
              </a:xfrm>
              <a:prstGeom prst="rect">
                <a:avLst/>
              </a:prstGeom>
              <a:blipFill>
                <a:blip r:embed="rId19"/>
                <a:stretch>
                  <a:fillRect l="-862" t="-1786" r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E7A55B-DEA2-1F49-BB7C-61E93DB85AC4}"/>
                  </a:ext>
                </a:extLst>
              </p:cNvPr>
              <p:cNvSpPr/>
              <p:nvPr/>
            </p:nvSpPr>
            <p:spPr>
              <a:xfrm>
                <a:off x="4793024" y="4522755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E7A55B-DEA2-1F49-BB7C-61E93DB85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24" y="4522755"/>
                <a:ext cx="62632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730196-77D7-7740-9209-2963471A9176}"/>
                  </a:ext>
                </a:extLst>
              </p:cNvPr>
              <p:cNvSpPr/>
              <p:nvPr/>
            </p:nvSpPr>
            <p:spPr>
              <a:xfrm>
                <a:off x="5286720" y="4539632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2730196-77D7-7740-9209-2963471A9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720" y="4539632"/>
                <a:ext cx="62632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01F4DC-197F-D545-B1C9-BD9B42475237}"/>
                  </a:ext>
                </a:extLst>
              </p:cNvPr>
              <p:cNvSpPr/>
              <p:nvPr/>
            </p:nvSpPr>
            <p:spPr>
              <a:xfrm>
                <a:off x="7612532" y="4527656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501F4DC-197F-D545-B1C9-BD9B42475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532" y="4527656"/>
                <a:ext cx="55855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655F11C-9675-124B-89C0-2DCC4B849B8E}"/>
                  </a:ext>
                </a:extLst>
              </p:cNvPr>
              <p:cNvSpPr/>
              <p:nvPr/>
            </p:nvSpPr>
            <p:spPr>
              <a:xfrm>
                <a:off x="8108084" y="4516686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655F11C-9675-124B-89C0-2DCC4B849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084" y="4516686"/>
                <a:ext cx="5585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A71E7496-ED61-1449-B09A-4CAEE059E6BE}"/>
              </a:ext>
            </a:extLst>
          </p:cNvPr>
          <p:cNvSpPr txBox="1"/>
          <p:nvPr/>
        </p:nvSpPr>
        <p:spPr>
          <a:xfrm>
            <a:off x="3433172" y="6443419"/>
            <a:ext cx="542142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Element wise multiplication and addition of all products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6D54C6-B6D4-0F44-97FF-8B20F54CCD45}"/>
              </a:ext>
            </a:extLst>
          </p:cNvPr>
          <p:cNvCxnSpPr>
            <a:cxnSpLocks/>
          </p:cNvCxnSpPr>
          <p:nvPr/>
        </p:nvCxnSpPr>
        <p:spPr>
          <a:xfrm flipH="1">
            <a:off x="6411789" y="3034957"/>
            <a:ext cx="1200743" cy="1067285"/>
          </a:xfrm>
          <a:prstGeom prst="straightConnector1">
            <a:avLst/>
          </a:prstGeom>
          <a:ln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3E30A66C-D298-EA45-9F1F-C65FA5D73C7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3706" y="3075911"/>
            <a:ext cx="148411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72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80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370B65-1056-F242-813F-802F409FDD42}"/>
              </a:ext>
            </a:extLst>
          </p:cNvPr>
          <p:cNvGrpSpPr/>
          <p:nvPr/>
        </p:nvGrpSpPr>
        <p:grpSpPr>
          <a:xfrm>
            <a:off x="6320055" y="1044353"/>
            <a:ext cx="2200577" cy="1843060"/>
            <a:chOff x="8727066" y="2517516"/>
            <a:chExt cx="2200577" cy="184306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F95CA0-BF6B-D542-B36A-7768BEACCF2A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D92A91F-51FA-8242-B9CA-CB11F285F3DB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92D892C-33C8-E140-AD64-C86D99C0A269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95F6BC9-F999-4A44-AF69-CFFC20DCCDA7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632B571-6C43-1943-872C-9241F8A59234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D7415C-5DF0-2745-BC62-6E483EF28C4B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C7C9678-DB0C-1A41-8C11-F8EA7930C91F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CD2BC0C-7DDA-664C-97ED-84FBA9F7B20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0A55FA1-5A49-CF45-A82A-EEDC53974FFF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DF63A6D-3CEA-F841-8D14-FDE5ADEBB307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830B51F-1187-4C4A-BF37-34D643C11938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A858F39-61E6-6543-B27B-C197566E661A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2C4471-6CD5-E44B-AB02-FDA051C128E4}"/>
              </a:ext>
            </a:extLst>
          </p:cNvPr>
          <p:cNvGrpSpPr/>
          <p:nvPr/>
        </p:nvGrpSpPr>
        <p:grpSpPr>
          <a:xfrm>
            <a:off x="3517933" y="1057396"/>
            <a:ext cx="2239297" cy="1843060"/>
            <a:chOff x="8727066" y="2517516"/>
            <a:chExt cx="2239297" cy="18430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794C752-6286-9449-9F54-69CECD415107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B7D8B2A-CCAE-CE48-87D0-4489DCDE8A1C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182EB6B-BF47-2A40-8E24-7C7219A49498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F5F9BD-E7EE-D34C-842B-9DC7344F74F2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DC7A3C3-BCF2-A74E-B988-355D096001B2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E1FE8C1-94F7-E444-9C31-A8A24D621217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32D6E21-9C46-8649-8567-C760964B6C9A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ACE1BDE-3AFC-0B4C-938A-F48394E7B73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8B65D6E-F56B-4B4E-88F7-B59528E0700C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56A34C1-2FF8-F64C-AFF1-7905C20C3865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0B504B7-A3FC-1842-B65A-30AD498C9A23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8635D92-BF87-5647-AA30-E505CF9067A0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/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blipFill>
                <a:blip r:embed="rId8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/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/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/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/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!!TextBox 84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/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51" name="!!TextBox 84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blipFill>
                <a:blip r:embed="rId13"/>
                <a:stretch>
                  <a:fillRect l="-3846" r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018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81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370B65-1056-F242-813F-802F409FDD42}"/>
              </a:ext>
            </a:extLst>
          </p:cNvPr>
          <p:cNvGrpSpPr/>
          <p:nvPr/>
        </p:nvGrpSpPr>
        <p:grpSpPr>
          <a:xfrm>
            <a:off x="6320055" y="1044353"/>
            <a:ext cx="2200577" cy="1843060"/>
            <a:chOff x="8727066" y="2517516"/>
            <a:chExt cx="2200577" cy="184306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F95CA0-BF6B-D542-B36A-7768BEACCF2A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D92A91F-51FA-8242-B9CA-CB11F285F3DB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92D892C-33C8-E140-AD64-C86D99C0A269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95F6BC9-F999-4A44-AF69-CFFC20DCCDA7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632B571-6C43-1943-872C-9241F8A59234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D7415C-5DF0-2745-BC62-6E483EF28C4B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C7C9678-DB0C-1A41-8C11-F8EA7930C91F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CD2BC0C-7DDA-664C-97ED-84FBA9F7B20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0A55FA1-5A49-CF45-A82A-EEDC53974FFF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DF63A6D-3CEA-F841-8D14-FDE5ADEBB307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830B51F-1187-4C4A-BF37-34D643C11938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A858F39-61E6-6543-B27B-C197566E661A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2C4471-6CD5-E44B-AB02-FDA051C128E4}"/>
              </a:ext>
            </a:extLst>
          </p:cNvPr>
          <p:cNvGrpSpPr/>
          <p:nvPr/>
        </p:nvGrpSpPr>
        <p:grpSpPr>
          <a:xfrm>
            <a:off x="3517933" y="1057396"/>
            <a:ext cx="2239297" cy="1843060"/>
            <a:chOff x="8727066" y="2517516"/>
            <a:chExt cx="2239297" cy="18430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794C752-6286-9449-9F54-69CECD415107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B7D8B2A-CCAE-CE48-87D0-4489DCDE8A1C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182EB6B-BF47-2A40-8E24-7C7219A49498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F5F9BD-E7EE-D34C-842B-9DC7344F74F2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DC7A3C3-BCF2-A74E-B988-355D096001B2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E1FE8C1-94F7-E444-9C31-A8A24D621217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32D6E21-9C46-8649-8567-C760964B6C9A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ACE1BDE-3AFC-0B4C-938A-F48394E7B73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8B65D6E-F56B-4B4E-88F7-B59528E0700C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56A34C1-2FF8-F64C-AFF1-7905C20C3865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0B504B7-A3FC-1842-B65A-30AD498C9A23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8635D92-BF87-5647-AA30-E505CF9067A0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/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blipFill>
                <a:blip r:embed="rId8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/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/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/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/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2F139EA-8F89-5C4D-9683-46EDEA103F33}"/>
              </a:ext>
            </a:extLst>
          </p:cNvPr>
          <p:cNvCxnSpPr>
            <a:cxnSpLocks/>
          </p:cNvCxnSpPr>
          <p:nvPr/>
        </p:nvCxnSpPr>
        <p:spPr>
          <a:xfrm flipV="1">
            <a:off x="4678462" y="3149600"/>
            <a:ext cx="0" cy="50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A69002D-925F-3945-97BC-3925244F3306}"/>
              </a:ext>
            </a:extLst>
          </p:cNvPr>
          <p:cNvSpPr txBox="1"/>
          <p:nvPr/>
        </p:nvSpPr>
        <p:spPr>
          <a:xfrm>
            <a:off x="4232105" y="3813402"/>
            <a:ext cx="11339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KERNEL, K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8EA34CC-38AE-5A45-BD89-CB52B0E4DEE9}"/>
              </a:ext>
            </a:extLst>
          </p:cNvPr>
          <p:cNvCxnSpPr>
            <a:cxnSpLocks/>
          </p:cNvCxnSpPr>
          <p:nvPr/>
        </p:nvCxnSpPr>
        <p:spPr>
          <a:xfrm flipV="1">
            <a:off x="7441074" y="3149600"/>
            <a:ext cx="0" cy="50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BAB946-2F41-6646-B770-9AD8F842A8FF}"/>
                  </a:ext>
                </a:extLst>
              </p:cNvPr>
              <p:cNvSpPr txBox="1"/>
              <p:nvPr/>
            </p:nvSpPr>
            <p:spPr>
              <a:xfrm>
                <a:off x="6096000" y="3818380"/>
                <a:ext cx="3767763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is the cutout of image center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BAB946-2F41-6646-B770-9AD8F842A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18380"/>
                <a:ext cx="3767763" cy="369332"/>
              </a:xfrm>
              <a:prstGeom prst="rect">
                <a:avLst/>
              </a:prstGeom>
              <a:blipFill>
                <a:blip r:embed="rId13"/>
                <a:stretch>
                  <a:fillRect l="-1003" t="-6452" r="-334" b="-22581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/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blipFill>
                <a:blip r:embed="rId14"/>
                <a:stretch>
                  <a:fillRect l="-3846" r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6909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82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370B65-1056-F242-813F-802F409FDD42}"/>
              </a:ext>
            </a:extLst>
          </p:cNvPr>
          <p:cNvGrpSpPr/>
          <p:nvPr/>
        </p:nvGrpSpPr>
        <p:grpSpPr>
          <a:xfrm>
            <a:off x="6320055" y="1044353"/>
            <a:ext cx="2200577" cy="1843060"/>
            <a:chOff x="8727066" y="2517516"/>
            <a:chExt cx="2200577" cy="184306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F95CA0-BF6B-D542-B36A-7768BEACCF2A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D92A91F-51FA-8242-B9CA-CB11F285F3DB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92D892C-33C8-E140-AD64-C86D99C0A269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95F6BC9-F999-4A44-AF69-CFFC20DCCDA7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632B571-6C43-1943-872C-9241F8A59234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86D7415C-5DF0-2745-BC62-6E483EF28C4B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C7C9678-DB0C-1A41-8C11-F8EA7930C91F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CD2BC0C-7DDA-664C-97ED-84FBA9F7B20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0A55FA1-5A49-CF45-A82A-EEDC53974FFF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DF63A6D-3CEA-F841-8D14-FDE5ADEBB307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830B51F-1187-4C4A-BF37-34D643C11938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A858F39-61E6-6543-B27B-C197566E661A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909C13E-AC75-5244-911F-148E6573F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55855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0625EA0-AED6-CE4C-9C8C-834A1CBFB5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5585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58DD2C1-0C1E-D140-90B4-E7AC6FBA87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56387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72C4471-6CD5-E44B-AB02-FDA051C128E4}"/>
              </a:ext>
            </a:extLst>
          </p:cNvPr>
          <p:cNvGrpSpPr/>
          <p:nvPr/>
        </p:nvGrpSpPr>
        <p:grpSpPr>
          <a:xfrm>
            <a:off x="3517933" y="1057396"/>
            <a:ext cx="2239297" cy="1843060"/>
            <a:chOff x="8727066" y="2517516"/>
            <a:chExt cx="2239297" cy="18430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794C752-6286-9449-9F54-69CECD415107}"/>
                </a:ext>
              </a:extLst>
            </p:cNvPr>
            <p:cNvGrpSpPr/>
            <p:nvPr/>
          </p:nvGrpSpPr>
          <p:grpSpPr>
            <a:xfrm>
              <a:off x="8733522" y="2517516"/>
              <a:ext cx="2194121" cy="1843060"/>
              <a:chOff x="4398589" y="3030682"/>
              <a:chExt cx="1141995" cy="891991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B7D8B2A-CCAE-CE48-87D0-4489DCDE8A1C}"/>
                  </a:ext>
                </a:extLst>
              </p:cNvPr>
              <p:cNvGrpSpPr/>
              <p:nvPr/>
            </p:nvGrpSpPr>
            <p:grpSpPr>
              <a:xfrm>
                <a:off x="4398589" y="3033958"/>
                <a:ext cx="1141995" cy="633199"/>
                <a:chOff x="741049" y="189158"/>
                <a:chExt cx="1141995" cy="63319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182EB6B-BF47-2A40-8E24-7C7219A49498}"/>
                    </a:ext>
                  </a:extLst>
                </p:cNvPr>
                <p:cNvCxnSpPr/>
                <p:nvPr/>
              </p:nvCxnSpPr>
              <p:spPr>
                <a:xfrm>
                  <a:off x="757003" y="610725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F5F9BD-E7EE-D34C-842B-9DC7344F74F2}"/>
                    </a:ext>
                  </a:extLst>
                </p:cNvPr>
                <p:cNvCxnSpPr/>
                <p:nvPr/>
              </p:nvCxnSpPr>
              <p:spPr>
                <a:xfrm>
                  <a:off x="752947" y="402670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DDC7A3C3-BCF2-A74E-B988-355D096001B2}"/>
                    </a:ext>
                  </a:extLst>
                </p:cNvPr>
                <p:cNvCxnSpPr/>
                <p:nvPr/>
              </p:nvCxnSpPr>
              <p:spPr>
                <a:xfrm>
                  <a:off x="752946" y="189158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E1FE8C1-94F7-E444-9C31-A8A24D621217}"/>
                    </a:ext>
                  </a:extLst>
                </p:cNvPr>
                <p:cNvCxnSpPr/>
                <p:nvPr/>
              </p:nvCxnSpPr>
              <p:spPr>
                <a:xfrm>
                  <a:off x="741049" y="820899"/>
                  <a:ext cx="1126041" cy="1458"/>
                </a:xfrm>
                <a:prstGeom prst="line">
                  <a:avLst/>
                </a:pr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32D6E21-9C46-8649-8567-C760964B6C9A}"/>
                  </a:ext>
                </a:extLst>
              </p:cNvPr>
              <p:cNvCxnSpPr/>
              <p:nvPr/>
            </p:nvCxnSpPr>
            <p:spPr>
              <a:xfrm>
                <a:off x="4398589" y="3901603"/>
                <a:ext cx="1126041" cy="145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ACE1BDE-3AFC-0B4C-938A-F48394E7B737}"/>
                  </a:ext>
                </a:extLst>
              </p:cNvPr>
              <p:cNvCxnSpPr/>
              <p:nvPr/>
            </p:nvCxnSpPr>
            <p:spPr>
              <a:xfrm flipH="1" flipV="1">
                <a:off x="4410486" y="3040874"/>
                <a:ext cx="1977" cy="86392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8B65D6E-F56B-4B4E-88F7-B59528E0700C}"/>
                  </a:ext>
                </a:extLst>
              </p:cNvPr>
              <p:cNvCxnSpPr/>
              <p:nvPr/>
            </p:nvCxnSpPr>
            <p:spPr>
              <a:xfrm flipV="1">
                <a:off x="4687064" y="3047028"/>
                <a:ext cx="1554" cy="85285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56A34C1-2FF8-F64C-AFF1-7905C20C3865}"/>
                  </a:ext>
                </a:extLst>
              </p:cNvPr>
              <p:cNvCxnSpPr/>
              <p:nvPr/>
            </p:nvCxnSpPr>
            <p:spPr>
              <a:xfrm flipV="1">
                <a:off x="4986363" y="3033958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0B504B7-A3FC-1842-B65A-30AD498C9A23}"/>
                  </a:ext>
                </a:extLst>
              </p:cNvPr>
              <p:cNvCxnSpPr/>
              <p:nvPr/>
            </p:nvCxnSpPr>
            <p:spPr>
              <a:xfrm flipV="1">
                <a:off x="5251508" y="3030683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8635D92-BF87-5647-AA30-E505CF9067A0}"/>
                  </a:ext>
                </a:extLst>
              </p:cNvPr>
              <p:cNvCxnSpPr/>
              <p:nvPr/>
            </p:nvCxnSpPr>
            <p:spPr>
              <a:xfrm flipV="1">
                <a:off x="5524631" y="3030682"/>
                <a:ext cx="0" cy="8887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/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2ABAEA6-770B-EE4F-B19C-5C49FF742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066" y="2552595"/>
                  <a:ext cx="62632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/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53ACABB-B0DB-A942-8127-8EF325C0DE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270" y="2535572"/>
                  <a:ext cx="6263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/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934BDD-8994-C345-8523-2339D4D8A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4590" y="3890371"/>
                  <a:ext cx="62177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/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4B4F670-3668-BE48-833E-DE4F2E03B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840" y="1754638"/>
                <a:ext cx="267702" cy="430887"/>
              </a:xfrm>
              <a:prstGeom prst="rect">
                <a:avLst/>
              </a:prstGeom>
              <a:blipFill>
                <a:blip r:embed="rId8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/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1809394-DFE4-8A42-A001-C653C7458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95" y="1070752"/>
                <a:ext cx="6263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/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FF7E114-4840-B24E-9C06-612675FB2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91" y="1087629"/>
                <a:ext cx="6263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/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CF84744-76B6-6D48-BCDB-D49C8713D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03" y="1075653"/>
                <a:ext cx="5585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/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3BFE96A-95CF-C547-A0A7-95D003E0B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655" y="1064683"/>
                <a:ext cx="5585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2F139EA-8F89-5C4D-9683-46EDEA103F33}"/>
              </a:ext>
            </a:extLst>
          </p:cNvPr>
          <p:cNvCxnSpPr>
            <a:cxnSpLocks/>
          </p:cNvCxnSpPr>
          <p:nvPr/>
        </p:nvCxnSpPr>
        <p:spPr>
          <a:xfrm flipV="1">
            <a:off x="4678462" y="3149600"/>
            <a:ext cx="0" cy="50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A69002D-925F-3945-97BC-3925244F3306}"/>
              </a:ext>
            </a:extLst>
          </p:cNvPr>
          <p:cNvSpPr txBox="1"/>
          <p:nvPr/>
        </p:nvSpPr>
        <p:spPr>
          <a:xfrm>
            <a:off x="4232105" y="3813402"/>
            <a:ext cx="11339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KERNEL, K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8EA34CC-38AE-5A45-BD89-CB52B0E4DEE9}"/>
              </a:ext>
            </a:extLst>
          </p:cNvPr>
          <p:cNvCxnSpPr>
            <a:cxnSpLocks/>
          </p:cNvCxnSpPr>
          <p:nvPr/>
        </p:nvCxnSpPr>
        <p:spPr>
          <a:xfrm flipV="1">
            <a:off x="7441074" y="3149600"/>
            <a:ext cx="0" cy="50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BAB946-2F41-6646-B770-9AD8F842A8FF}"/>
                  </a:ext>
                </a:extLst>
              </p:cNvPr>
              <p:cNvSpPr txBox="1"/>
              <p:nvPr/>
            </p:nvSpPr>
            <p:spPr>
              <a:xfrm>
                <a:off x="6096000" y="3818380"/>
                <a:ext cx="3767763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is the cutout of image center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2BAB946-2F41-6646-B770-9AD8F842A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18380"/>
                <a:ext cx="3767763" cy="369332"/>
              </a:xfrm>
              <a:prstGeom prst="rect">
                <a:avLst/>
              </a:prstGeom>
              <a:blipFill>
                <a:blip r:embed="rId14"/>
                <a:stretch>
                  <a:fillRect l="-1003" t="-6452" r="-334" b="-22581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ight Brace 122">
            <a:extLst>
              <a:ext uri="{FF2B5EF4-FFF2-40B4-BE49-F238E27FC236}">
                <a16:creationId xmlns:a16="http://schemas.microsoft.com/office/drawing/2014/main" id="{E8E43F09-13D4-B847-B82C-5FD65BA91E89}"/>
              </a:ext>
            </a:extLst>
          </p:cNvPr>
          <p:cNvSpPr/>
          <p:nvPr/>
        </p:nvSpPr>
        <p:spPr>
          <a:xfrm rot="16200000" flipH="1">
            <a:off x="5661675" y="1727616"/>
            <a:ext cx="369331" cy="5782521"/>
          </a:xfrm>
          <a:prstGeom prst="rightBrace">
            <a:avLst>
              <a:gd name="adj1" fmla="val 8333"/>
              <a:gd name="adj2" fmla="val 51009"/>
            </a:avLst>
          </a:prstGeom>
          <a:ln>
            <a:solidFill>
              <a:srgbClr val="4A88A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AB8F350-C62D-4444-9CA2-0DA023A7EF58}"/>
              </a:ext>
            </a:extLst>
          </p:cNvPr>
          <p:cNvSpPr txBox="1"/>
          <p:nvPr/>
        </p:nvSpPr>
        <p:spPr>
          <a:xfrm>
            <a:off x="5483746" y="5019303"/>
            <a:ext cx="159973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876B658-8561-BA40-A3F3-E5154C3504DF}"/>
                  </a:ext>
                </a:extLst>
              </p:cNvPr>
              <p:cNvSpPr/>
              <p:nvPr/>
            </p:nvSpPr>
            <p:spPr>
              <a:xfrm>
                <a:off x="5665045" y="5752734"/>
                <a:ext cx="1237134" cy="369332"/>
              </a:xfrm>
              <a:prstGeom prst="rect">
                <a:avLst/>
              </a:prstGeom>
              <a:ln w="28575">
                <a:solidFill>
                  <a:srgbClr val="4A88A3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⋆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876B658-8561-BA40-A3F3-E5154C350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045" y="5752734"/>
                <a:ext cx="123713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4A88A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6273055-6ACC-C141-B555-27018013972C}"/>
              </a:ext>
            </a:extLst>
          </p:cNvPr>
          <p:cNvSpPr txBox="1"/>
          <p:nvPr/>
        </p:nvSpPr>
        <p:spPr>
          <a:xfrm>
            <a:off x="70228" y="5016687"/>
            <a:ext cx="5118902" cy="3539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700" dirty="0"/>
              <a:t>Element wise multiplication and addition of all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57AD45-CDD5-B54D-A6E5-BFF35DA398AC}"/>
                  </a:ext>
                </a:extLst>
              </p:cNvPr>
              <p:cNvSpPr txBox="1"/>
              <p:nvPr/>
            </p:nvSpPr>
            <p:spPr>
              <a:xfrm>
                <a:off x="5237920" y="502288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57AD45-CDD5-B54D-A6E5-BFF35DA39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20" y="5022885"/>
                <a:ext cx="226024" cy="276999"/>
              </a:xfrm>
              <a:prstGeom prst="rect">
                <a:avLst/>
              </a:prstGeom>
              <a:blipFill>
                <a:blip r:embed="rId16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/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</m:oMath>
                  </m:oMathPara>
                </a14:m>
                <a:endParaRPr lang="en-US" sz="2800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C66B18-E1E5-DC43-8C87-F807F2E8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91" y="1658517"/>
                <a:ext cx="1310680" cy="742576"/>
              </a:xfrm>
              <a:prstGeom prst="rect">
                <a:avLst/>
              </a:prstGeom>
              <a:blipFill>
                <a:blip r:embed="rId17"/>
                <a:stretch>
                  <a:fillRect l="-3846" r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3D55B26-42ED-C640-96B9-2B60F59BD8C0}"/>
              </a:ext>
            </a:extLst>
          </p:cNvPr>
          <p:cNvCxnSpPr>
            <a:cxnSpLocks/>
          </p:cNvCxnSpPr>
          <p:nvPr/>
        </p:nvCxnSpPr>
        <p:spPr>
          <a:xfrm flipV="1">
            <a:off x="1605517" y="2320937"/>
            <a:ext cx="836163" cy="956168"/>
          </a:xfrm>
          <a:prstGeom prst="straightConnector1">
            <a:avLst/>
          </a:prstGeom>
          <a:ln>
            <a:solidFill>
              <a:srgbClr val="FF7E7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7DC32CD-C927-EC42-B12C-77D3AA191E5A}"/>
              </a:ext>
            </a:extLst>
          </p:cNvPr>
          <p:cNvSpPr txBox="1"/>
          <p:nvPr/>
        </p:nvSpPr>
        <p:spPr>
          <a:xfrm>
            <a:off x="358872" y="3538234"/>
            <a:ext cx="332411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Index here represents the output from this operation</a:t>
            </a:r>
          </a:p>
        </p:txBody>
      </p:sp>
    </p:spTree>
    <p:extLst>
      <p:ext uri="{BB962C8B-B14F-4D97-AF65-F5344CB8AC3E}">
        <p14:creationId xmlns:p14="http://schemas.microsoft.com/office/powerpoint/2010/main" val="12430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49" grpId="0" animBg="1"/>
      <p:bldP spid="3" grpId="0"/>
      <p:bldP spid="5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39286" b="-1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A6F8-DCEA-4E02-B09D-C6E22E71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3" y="2140086"/>
            <a:ext cx="312653" cy="37129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Karla" pitchFamily="2" charset="0"/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81BBAA-A011-C84D-8F67-112B625C0BA3}"/>
                  </a:ext>
                </a:extLst>
              </p:cNvPr>
              <p:cNvSpPr/>
              <p:nvPr/>
            </p:nvSpPr>
            <p:spPr>
              <a:xfrm>
                <a:off x="3880169" y="4775637"/>
                <a:ext cx="4431662" cy="109934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431662"/>
                          <a:gd name="connsiteY0" fmla="*/ 0 h 1099340"/>
                          <a:gd name="connsiteX1" fmla="*/ 544461 w 4431662"/>
                          <a:gd name="connsiteY1" fmla="*/ 0 h 1099340"/>
                          <a:gd name="connsiteX2" fmla="*/ 1221873 w 4431662"/>
                          <a:gd name="connsiteY2" fmla="*/ 0 h 1099340"/>
                          <a:gd name="connsiteX3" fmla="*/ 1810650 w 4431662"/>
                          <a:gd name="connsiteY3" fmla="*/ 0 h 1099340"/>
                          <a:gd name="connsiteX4" fmla="*/ 2355112 w 4431662"/>
                          <a:gd name="connsiteY4" fmla="*/ 0 h 1099340"/>
                          <a:gd name="connsiteX5" fmla="*/ 3032523 w 4431662"/>
                          <a:gd name="connsiteY5" fmla="*/ 0 h 1099340"/>
                          <a:gd name="connsiteX6" fmla="*/ 3665618 w 4431662"/>
                          <a:gd name="connsiteY6" fmla="*/ 0 h 1099340"/>
                          <a:gd name="connsiteX7" fmla="*/ 4431662 w 4431662"/>
                          <a:gd name="connsiteY7" fmla="*/ 0 h 1099340"/>
                          <a:gd name="connsiteX8" fmla="*/ 4431662 w 4431662"/>
                          <a:gd name="connsiteY8" fmla="*/ 571657 h 1099340"/>
                          <a:gd name="connsiteX9" fmla="*/ 4431662 w 4431662"/>
                          <a:gd name="connsiteY9" fmla="*/ 1099340 h 1099340"/>
                          <a:gd name="connsiteX10" fmla="*/ 3887201 w 4431662"/>
                          <a:gd name="connsiteY10" fmla="*/ 1099340 h 1099340"/>
                          <a:gd name="connsiteX11" fmla="*/ 3387056 w 4431662"/>
                          <a:gd name="connsiteY11" fmla="*/ 1099340 h 1099340"/>
                          <a:gd name="connsiteX12" fmla="*/ 2709645 w 4431662"/>
                          <a:gd name="connsiteY12" fmla="*/ 1099340 h 1099340"/>
                          <a:gd name="connsiteX13" fmla="*/ 2165183 w 4431662"/>
                          <a:gd name="connsiteY13" fmla="*/ 1099340 h 1099340"/>
                          <a:gd name="connsiteX14" fmla="*/ 1487772 w 4431662"/>
                          <a:gd name="connsiteY14" fmla="*/ 1099340 h 1099340"/>
                          <a:gd name="connsiteX15" fmla="*/ 766044 w 4431662"/>
                          <a:gd name="connsiteY15" fmla="*/ 1099340 h 1099340"/>
                          <a:gd name="connsiteX16" fmla="*/ 0 w 4431662"/>
                          <a:gd name="connsiteY16" fmla="*/ 1099340 h 1099340"/>
                          <a:gd name="connsiteX17" fmla="*/ 0 w 4431662"/>
                          <a:gd name="connsiteY17" fmla="*/ 527683 h 1099340"/>
                          <a:gd name="connsiteX18" fmla="*/ 0 w 4431662"/>
                          <a:gd name="connsiteY18" fmla="*/ 0 h 10993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31662" h="1099340" fill="none" extrusionOk="0">
                            <a:moveTo>
                              <a:pt x="0" y="0"/>
                            </a:moveTo>
                            <a:cubicBezTo>
                              <a:pt x="145385" y="-16244"/>
                              <a:pt x="321656" y="-5742"/>
                              <a:pt x="544461" y="0"/>
                            </a:cubicBezTo>
                            <a:cubicBezTo>
                              <a:pt x="767266" y="5742"/>
                              <a:pt x="975444" y="3204"/>
                              <a:pt x="1221873" y="0"/>
                            </a:cubicBezTo>
                            <a:cubicBezTo>
                              <a:pt x="1468302" y="-3204"/>
                              <a:pt x="1534296" y="18547"/>
                              <a:pt x="1810650" y="0"/>
                            </a:cubicBezTo>
                            <a:cubicBezTo>
                              <a:pt x="2087004" y="-18547"/>
                              <a:pt x="2209213" y="-2039"/>
                              <a:pt x="2355112" y="0"/>
                            </a:cubicBezTo>
                            <a:cubicBezTo>
                              <a:pt x="2501011" y="2039"/>
                              <a:pt x="2738654" y="-20242"/>
                              <a:pt x="3032523" y="0"/>
                            </a:cubicBezTo>
                            <a:cubicBezTo>
                              <a:pt x="3326392" y="20242"/>
                              <a:pt x="3444637" y="-3135"/>
                              <a:pt x="3665618" y="0"/>
                            </a:cubicBezTo>
                            <a:cubicBezTo>
                              <a:pt x="3886599" y="3135"/>
                              <a:pt x="4142386" y="6152"/>
                              <a:pt x="4431662" y="0"/>
                            </a:cubicBezTo>
                            <a:cubicBezTo>
                              <a:pt x="4419234" y="267070"/>
                              <a:pt x="4411764" y="405364"/>
                              <a:pt x="4431662" y="571657"/>
                            </a:cubicBezTo>
                            <a:cubicBezTo>
                              <a:pt x="4451560" y="737950"/>
                              <a:pt x="4423339" y="941634"/>
                              <a:pt x="4431662" y="1099340"/>
                            </a:cubicBezTo>
                            <a:cubicBezTo>
                              <a:pt x="4197793" y="1095798"/>
                              <a:pt x="4092448" y="1119065"/>
                              <a:pt x="3887201" y="1099340"/>
                            </a:cubicBezTo>
                            <a:cubicBezTo>
                              <a:pt x="3681954" y="1079615"/>
                              <a:pt x="3599925" y="1085019"/>
                              <a:pt x="3387056" y="1099340"/>
                            </a:cubicBezTo>
                            <a:cubicBezTo>
                              <a:pt x="3174188" y="1113661"/>
                              <a:pt x="3039913" y="1077846"/>
                              <a:pt x="2709645" y="1099340"/>
                            </a:cubicBezTo>
                            <a:cubicBezTo>
                              <a:pt x="2379377" y="1120834"/>
                              <a:pt x="2292980" y="1099733"/>
                              <a:pt x="2165183" y="1099340"/>
                            </a:cubicBezTo>
                            <a:cubicBezTo>
                              <a:pt x="2037386" y="1098947"/>
                              <a:pt x="1666055" y="1103554"/>
                              <a:pt x="1487772" y="1099340"/>
                            </a:cubicBezTo>
                            <a:cubicBezTo>
                              <a:pt x="1309489" y="1095126"/>
                              <a:pt x="977614" y="1128536"/>
                              <a:pt x="766044" y="1099340"/>
                            </a:cubicBezTo>
                            <a:cubicBezTo>
                              <a:pt x="554474" y="1070144"/>
                              <a:pt x="288451" y="1092479"/>
                              <a:pt x="0" y="1099340"/>
                            </a:cubicBezTo>
                            <a:cubicBezTo>
                              <a:pt x="-1294" y="896299"/>
                              <a:pt x="-3328" y="762071"/>
                              <a:pt x="0" y="527683"/>
                            </a:cubicBezTo>
                            <a:cubicBezTo>
                              <a:pt x="3328" y="293295"/>
                              <a:pt x="-15760" y="156326"/>
                              <a:pt x="0" y="0"/>
                            </a:cubicBezTo>
                            <a:close/>
                          </a:path>
                          <a:path w="4431662" h="1099340" stroke="0" extrusionOk="0">
                            <a:moveTo>
                              <a:pt x="0" y="0"/>
                            </a:moveTo>
                            <a:cubicBezTo>
                              <a:pt x="120999" y="6045"/>
                              <a:pt x="316028" y="-25883"/>
                              <a:pt x="588778" y="0"/>
                            </a:cubicBezTo>
                            <a:cubicBezTo>
                              <a:pt x="861528" y="25883"/>
                              <a:pt x="953120" y="-2466"/>
                              <a:pt x="1088923" y="0"/>
                            </a:cubicBezTo>
                            <a:cubicBezTo>
                              <a:pt x="1224727" y="2466"/>
                              <a:pt x="1591669" y="-7301"/>
                              <a:pt x="1810650" y="0"/>
                            </a:cubicBezTo>
                            <a:cubicBezTo>
                              <a:pt x="2029631" y="7301"/>
                              <a:pt x="2280271" y="3492"/>
                              <a:pt x="2399428" y="0"/>
                            </a:cubicBezTo>
                            <a:cubicBezTo>
                              <a:pt x="2518585" y="-3492"/>
                              <a:pt x="2771236" y="-19980"/>
                              <a:pt x="2988206" y="0"/>
                            </a:cubicBezTo>
                            <a:cubicBezTo>
                              <a:pt x="3205176" y="19980"/>
                              <a:pt x="3391013" y="-26182"/>
                              <a:pt x="3709934" y="0"/>
                            </a:cubicBezTo>
                            <a:cubicBezTo>
                              <a:pt x="4028855" y="26182"/>
                              <a:pt x="4277282" y="6824"/>
                              <a:pt x="4431662" y="0"/>
                            </a:cubicBezTo>
                            <a:cubicBezTo>
                              <a:pt x="4454050" y="140802"/>
                              <a:pt x="4411788" y="393028"/>
                              <a:pt x="4431662" y="571657"/>
                            </a:cubicBezTo>
                            <a:cubicBezTo>
                              <a:pt x="4451536" y="750286"/>
                              <a:pt x="4442301" y="973944"/>
                              <a:pt x="4431662" y="1099340"/>
                            </a:cubicBezTo>
                            <a:cubicBezTo>
                              <a:pt x="4226256" y="1090189"/>
                              <a:pt x="4024645" y="1099814"/>
                              <a:pt x="3887201" y="1099340"/>
                            </a:cubicBezTo>
                            <a:cubicBezTo>
                              <a:pt x="3749757" y="1098866"/>
                              <a:pt x="3410526" y="1125776"/>
                              <a:pt x="3254106" y="1099340"/>
                            </a:cubicBezTo>
                            <a:cubicBezTo>
                              <a:pt x="3097686" y="1072904"/>
                              <a:pt x="2812065" y="1119457"/>
                              <a:pt x="2665328" y="1099340"/>
                            </a:cubicBezTo>
                            <a:cubicBezTo>
                              <a:pt x="2518591" y="1079223"/>
                              <a:pt x="2290548" y="1108872"/>
                              <a:pt x="1943600" y="1099340"/>
                            </a:cubicBezTo>
                            <a:cubicBezTo>
                              <a:pt x="1596652" y="1089808"/>
                              <a:pt x="1532419" y="1114604"/>
                              <a:pt x="1221873" y="1099340"/>
                            </a:cubicBezTo>
                            <a:cubicBezTo>
                              <a:pt x="911327" y="1084076"/>
                              <a:pt x="790689" y="1101439"/>
                              <a:pt x="677411" y="1099340"/>
                            </a:cubicBezTo>
                            <a:cubicBezTo>
                              <a:pt x="564133" y="1097241"/>
                              <a:pt x="320759" y="1123916"/>
                              <a:pt x="0" y="1099340"/>
                            </a:cubicBezTo>
                            <a:cubicBezTo>
                              <a:pt x="67" y="895481"/>
                              <a:pt x="11998" y="642968"/>
                              <a:pt x="0" y="527683"/>
                            </a:cubicBezTo>
                            <a:cubicBezTo>
                              <a:pt x="-11998" y="412398"/>
                              <a:pt x="-13106" y="21437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81BBAA-A011-C84D-8F67-112B625C0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69" y="4775637"/>
                <a:ext cx="4431662" cy="1099340"/>
              </a:xfrm>
              <a:prstGeom prst="rect">
                <a:avLst/>
              </a:prstGeom>
              <a:blipFill>
                <a:blip r:embed="rId3"/>
                <a:stretch>
                  <a:fillRect t="-102222" b="-156667"/>
                </a:stretch>
              </a:blipFill>
              <a:ln w="25400">
                <a:solidFill>
                  <a:schemeClr val="tx1">
                    <a:lumMod val="65000"/>
                    <a:lumOff val="3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431662"/>
                          <a:gd name="connsiteY0" fmla="*/ 0 h 1099340"/>
                          <a:gd name="connsiteX1" fmla="*/ 544461 w 4431662"/>
                          <a:gd name="connsiteY1" fmla="*/ 0 h 1099340"/>
                          <a:gd name="connsiteX2" fmla="*/ 1221873 w 4431662"/>
                          <a:gd name="connsiteY2" fmla="*/ 0 h 1099340"/>
                          <a:gd name="connsiteX3" fmla="*/ 1810650 w 4431662"/>
                          <a:gd name="connsiteY3" fmla="*/ 0 h 1099340"/>
                          <a:gd name="connsiteX4" fmla="*/ 2355112 w 4431662"/>
                          <a:gd name="connsiteY4" fmla="*/ 0 h 1099340"/>
                          <a:gd name="connsiteX5" fmla="*/ 3032523 w 4431662"/>
                          <a:gd name="connsiteY5" fmla="*/ 0 h 1099340"/>
                          <a:gd name="connsiteX6" fmla="*/ 3665618 w 4431662"/>
                          <a:gd name="connsiteY6" fmla="*/ 0 h 1099340"/>
                          <a:gd name="connsiteX7" fmla="*/ 4431662 w 4431662"/>
                          <a:gd name="connsiteY7" fmla="*/ 0 h 1099340"/>
                          <a:gd name="connsiteX8" fmla="*/ 4431662 w 4431662"/>
                          <a:gd name="connsiteY8" fmla="*/ 571657 h 1099340"/>
                          <a:gd name="connsiteX9" fmla="*/ 4431662 w 4431662"/>
                          <a:gd name="connsiteY9" fmla="*/ 1099340 h 1099340"/>
                          <a:gd name="connsiteX10" fmla="*/ 3887201 w 4431662"/>
                          <a:gd name="connsiteY10" fmla="*/ 1099340 h 1099340"/>
                          <a:gd name="connsiteX11" fmla="*/ 3387056 w 4431662"/>
                          <a:gd name="connsiteY11" fmla="*/ 1099340 h 1099340"/>
                          <a:gd name="connsiteX12" fmla="*/ 2709645 w 4431662"/>
                          <a:gd name="connsiteY12" fmla="*/ 1099340 h 1099340"/>
                          <a:gd name="connsiteX13" fmla="*/ 2165183 w 4431662"/>
                          <a:gd name="connsiteY13" fmla="*/ 1099340 h 1099340"/>
                          <a:gd name="connsiteX14" fmla="*/ 1487772 w 4431662"/>
                          <a:gd name="connsiteY14" fmla="*/ 1099340 h 1099340"/>
                          <a:gd name="connsiteX15" fmla="*/ 766044 w 4431662"/>
                          <a:gd name="connsiteY15" fmla="*/ 1099340 h 1099340"/>
                          <a:gd name="connsiteX16" fmla="*/ 0 w 4431662"/>
                          <a:gd name="connsiteY16" fmla="*/ 1099340 h 1099340"/>
                          <a:gd name="connsiteX17" fmla="*/ 0 w 4431662"/>
                          <a:gd name="connsiteY17" fmla="*/ 527683 h 1099340"/>
                          <a:gd name="connsiteX18" fmla="*/ 0 w 4431662"/>
                          <a:gd name="connsiteY18" fmla="*/ 0 h 10993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31662" h="1099340" fill="none" extrusionOk="0">
                            <a:moveTo>
                              <a:pt x="0" y="0"/>
                            </a:moveTo>
                            <a:cubicBezTo>
                              <a:pt x="145385" y="-16244"/>
                              <a:pt x="321656" y="-5742"/>
                              <a:pt x="544461" y="0"/>
                            </a:cubicBezTo>
                            <a:cubicBezTo>
                              <a:pt x="767266" y="5742"/>
                              <a:pt x="975444" y="3204"/>
                              <a:pt x="1221873" y="0"/>
                            </a:cubicBezTo>
                            <a:cubicBezTo>
                              <a:pt x="1468302" y="-3204"/>
                              <a:pt x="1534296" y="18547"/>
                              <a:pt x="1810650" y="0"/>
                            </a:cubicBezTo>
                            <a:cubicBezTo>
                              <a:pt x="2087004" y="-18547"/>
                              <a:pt x="2209213" y="-2039"/>
                              <a:pt x="2355112" y="0"/>
                            </a:cubicBezTo>
                            <a:cubicBezTo>
                              <a:pt x="2501011" y="2039"/>
                              <a:pt x="2738654" y="-20242"/>
                              <a:pt x="3032523" y="0"/>
                            </a:cubicBezTo>
                            <a:cubicBezTo>
                              <a:pt x="3326392" y="20242"/>
                              <a:pt x="3444637" y="-3135"/>
                              <a:pt x="3665618" y="0"/>
                            </a:cubicBezTo>
                            <a:cubicBezTo>
                              <a:pt x="3886599" y="3135"/>
                              <a:pt x="4142386" y="6152"/>
                              <a:pt x="4431662" y="0"/>
                            </a:cubicBezTo>
                            <a:cubicBezTo>
                              <a:pt x="4419234" y="267070"/>
                              <a:pt x="4411764" y="405364"/>
                              <a:pt x="4431662" y="571657"/>
                            </a:cubicBezTo>
                            <a:cubicBezTo>
                              <a:pt x="4451560" y="737950"/>
                              <a:pt x="4423339" y="941634"/>
                              <a:pt x="4431662" y="1099340"/>
                            </a:cubicBezTo>
                            <a:cubicBezTo>
                              <a:pt x="4197793" y="1095798"/>
                              <a:pt x="4092448" y="1119065"/>
                              <a:pt x="3887201" y="1099340"/>
                            </a:cubicBezTo>
                            <a:cubicBezTo>
                              <a:pt x="3681954" y="1079615"/>
                              <a:pt x="3599925" y="1085019"/>
                              <a:pt x="3387056" y="1099340"/>
                            </a:cubicBezTo>
                            <a:cubicBezTo>
                              <a:pt x="3174188" y="1113661"/>
                              <a:pt x="3039913" y="1077846"/>
                              <a:pt x="2709645" y="1099340"/>
                            </a:cubicBezTo>
                            <a:cubicBezTo>
                              <a:pt x="2379377" y="1120834"/>
                              <a:pt x="2292980" y="1099733"/>
                              <a:pt x="2165183" y="1099340"/>
                            </a:cubicBezTo>
                            <a:cubicBezTo>
                              <a:pt x="2037386" y="1098947"/>
                              <a:pt x="1666055" y="1103554"/>
                              <a:pt x="1487772" y="1099340"/>
                            </a:cubicBezTo>
                            <a:cubicBezTo>
                              <a:pt x="1309489" y="1095126"/>
                              <a:pt x="977614" y="1128536"/>
                              <a:pt x="766044" y="1099340"/>
                            </a:cubicBezTo>
                            <a:cubicBezTo>
                              <a:pt x="554474" y="1070144"/>
                              <a:pt x="288451" y="1092479"/>
                              <a:pt x="0" y="1099340"/>
                            </a:cubicBezTo>
                            <a:cubicBezTo>
                              <a:pt x="-1294" y="896299"/>
                              <a:pt x="-3328" y="762071"/>
                              <a:pt x="0" y="527683"/>
                            </a:cubicBezTo>
                            <a:cubicBezTo>
                              <a:pt x="3328" y="293295"/>
                              <a:pt x="-15760" y="156326"/>
                              <a:pt x="0" y="0"/>
                            </a:cubicBezTo>
                            <a:close/>
                          </a:path>
                          <a:path w="4431662" h="1099340" stroke="0" extrusionOk="0">
                            <a:moveTo>
                              <a:pt x="0" y="0"/>
                            </a:moveTo>
                            <a:cubicBezTo>
                              <a:pt x="120999" y="6045"/>
                              <a:pt x="316028" y="-25883"/>
                              <a:pt x="588778" y="0"/>
                            </a:cubicBezTo>
                            <a:cubicBezTo>
                              <a:pt x="861528" y="25883"/>
                              <a:pt x="953120" y="-2466"/>
                              <a:pt x="1088923" y="0"/>
                            </a:cubicBezTo>
                            <a:cubicBezTo>
                              <a:pt x="1224727" y="2466"/>
                              <a:pt x="1591669" y="-7301"/>
                              <a:pt x="1810650" y="0"/>
                            </a:cubicBezTo>
                            <a:cubicBezTo>
                              <a:pt x="2029631" y="7301"/>
                              <a:pt x="2280271" y="3492"/>
                              <a:pt x="2399428" y="0"/>
                            </a:cubicBezTo>
                            <a:cubicBezTo>
                              <a:pt x="2518585" y="-3492"/>
                              <a:pt x="2771236" y="-19980"/>
                              <a:pt x="2988206" y="0"/>
                            </a:cubicBezTo>
                            <a:cubicBezTo>
                              <a:pt x="3205176" y="19980"/>
                              <a:pt x="3391013" y="-26182"/>
                              <a:pt x="3709934" y="0"/>
                            </a:cubicBezTo>
                            <a:cubicBezTo>
                              <a:pt x="4028855" y="26182"/>
                              <a:pt x="4277282" y="6824"/>
                              <a:pt x="4431662" y="0"/>
                            </a:cubicBezTo>
                            <a:cubicBezTo>
                              <a:pt x="4454050" y="140802"/>
                              <a:pt x="4411788" y="393028"/>
                              <a:pt x="4431662" y="571657"/>
                            </a:cubicBezTo>
                            <a:cubicBezTo>
                              <a:pt x="4451536" y="750286"/>
                              <a:pt x="4442301" y="973944"/>
                              <a:pt x="4431662" y="1099340"/>
                            </a:cubicBezTo>
                            <a:cubicBezTo>
                              <a:pt x="4226256" y="1090189"/>
                              <a:pt x="4024645" y="1099814"/>
                              <a:pt x="3887201" y="1099340"/>
                            </a:cubicBezTo>
                            <a:cubicBezTo>
                              <a:pt x="3749757" y="1098866"/>
                              <a:pt x="3410526" y="1125776"/>
                              <a:pt x="3254106" y="1099340"/>
                            </a:cubicBezTo>
                            <a:cubicBezTo>
                              <a:pt x="3097686" y="1072904"/>
                              <a:pt x="2812065" y="1119457"/>
                              <a:pt x="2665328" y="1099340"/>
                            </a:cubicBezTo>
                            <a:cubicBezTo>
                              <a:pt x="2518591" y="1079223"/>
                              <a:pt x="2290548" y="1108872"/>
                              <a:pt x="1943600" y="1099340"/>
                            </a:cubicBezTo>
                            <a:cubicBezTo>
                              <a:pt x="1596652" y="1089808"/>
                              <a:pt x="1532419" y="1114604"/>
                              <a:pt x="1221873" y="1099340"/>
                            </a:cubicBezTo>
                            <a:cubicBezTo>
                              <a:pt x="911327" y="1084076"/>
                              <a:pt x="790689" y="1101439"/>
                              <a:pt x="677411" y="1099340"/>
                            </a:cubicBezTo>
                            <a:cubicBezTo>
                              <a:pt x="564133" y="1097241"/>
                              <a:pt x="320759" y="1123916"/>
                              <a:pt x="0" y="1099340"/>
                            </a:cubicBezTo>
                            <a:cubicBezTo>
                              <a:pt x="67" y="895481"/>
                              <a:pt x="11998" y="642968"/>
                              <a:pt x="0" y="527683"/>
                            </a:cubicBezTo>
                            <a:cubicBezTo>
                              <a:pt x="-11998" y="412398"/>
                              <a:pt x="-13106" y="21437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95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C0DB6-9D8B-0A4D-BA7E-193AEFF9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1" b="90330" l="9981" r="89987">
                        <a14:foregroundMark x1="52657" y1="51650" x2="57388" y2="49679"/>
                        <a14:foregroundMark x1="70123" y1="73327" x2="70771" y2="63520"/>
                        <a14:foregroundMark x1="70771" y1="63520" x2="77187" y2="58112"/>
                        <a14:foregroundMark x1="77187" y1="58112" x2="81854" y2="61412"/>
                        <a14:foregroundMark x1="81854" y1="61412" x2="86099" y2="69982"/>
                        <a14:foregroundMark x1="86099" y1="69982" x2="79909" y2="75940"/>
                        <a14:foregroundMark x1="79909" y1="75940" x2="75762" y2="75985"/>
                        <a14:foregroundMark x1="64226" y1="57012" x2="69507" y2="57333"/>
                        <a14:foregroundMark x1="69507" y1="57333" x2="74887" y2="55866"/>
                        <a14:foregroundMark x1="74887" y1="55866" x2="89533" y2="41063"/>
                        <a14:foregroundMark x1="89533" y1="41063" x2="88723" y2="74519"/>
                        <a14:foregroundMark x1="88723" y1="74519" x2="64452" y2="90330"/>
                        <a14:foregroundMark x1="64452" y1="90330" x2="62346" y2="56004"/>
                        <a14:foregroundMark x1="65878" y1="61687" x2="65878" y2="85014"/>
                        <a14:foregroundMark x1="65878" y1="87351" x2="69637" y2="84647"/>
                        <a14:foregroundMark x1="67045" y1="63657" x2="69183" y2="62649"/>
                        <a14:foregroundMark x1="65619" y1="62328" x2="72003" y2="60999"/>
                        <a14:foregroundMark x1="42061" y1="13657" x2="44880" y2="39780"/>
                        <a14:foregroundMark x1="44880" y1="39780" x2="40279" y2="47479"/>
                        <a14:foregroundMark x1="40279" y1="47479" x2="18827" y2="63016"/>
                        <a14:foregroundMark x1="18827" y1="63016" x2="17563" y2="30797"/>
                        <a14:foregroundMark x1="17563" y1="30797" x2="28354" y2="20257"/>
                        <a14:foregroundMark x1="28354" y1="20257" x2="43487" y2="12649"/>
                        <a14:foregroundMark x1="42547" y1="42346" x2="41316" y2="49313"/>
                        <a14:foregroundMark x1="41316" y1="49313" x2="24951" y2="62924"/>
                        <a14:foregroundMark x1="24951" y1="62924" x2="19572" y2="63657"/>
                        <a14:foregroundMark x1="19572" y1="63657" x2="18957" y2="63336"/>
                        <a14:foregroundMark x1="39469" y1="49679" x2="44362" y2="47617"/>
                        <a14:foregroundMark x1="44362" y1="47617" x2="44200" y2="45005"/>
                        <a14:foregroundMark x1="43487" y1="45646" x2="43487" y2="45646"/>
                        <a14:foregroundMark x1="43487" y1="47342" x2="43227" y2="41659"/>
                        <a14:foregroundMark x1="17304" y1="30339" x2="22035" y2="25665"/>
                        <a14:foregroundMark x1="17790" y1="28002" x2="19896" y2="280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450" y="216531"/>
            <a:ext cx="969926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68A31-D50E-5049-8E56-F7FCA560D6D5}"/>
              </a:ext>
            </a:extLst>
          </p:cNvPr>
          <p:cNvSpPr txBox="1"/>
          <p:nvPr/>
        </p:nvSpPr>
        <p:spPr>
          <a:xfrm>
            <a:off x="1466518" y="1485152"/>
            <a:ext cx="1310102" cy="369332"/>
          </a:xfrm>
          <a:prstGeom prst="rect">
            <a:avLst/>
          </a:prstGeom>
          <a:solidFill>
            <a:srgbClr val="F9F9F9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Source Pixel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68AAC-0D3C-BE45-B281-58EF74FC34DC}"/>
              </a:ext>
            </a:extLst>
          </p:cNvPr>
          <p:cNvSpPr txBox="1"/>
          <p:nvPr/>
        </p:nvSpPr>
        <p:spPr>
          <a:xfrm>
            <a:off x="4809245" y="5776380"/>
            <a:ext cx="1749646" cy="369332"/>
          </a:xfrm>
          <a:prstGeom prst="rect">
            <a:avLst/>
          </a:prstGeom>
          <a:solidFill>
            <a:srgbClr val="F9F9F9"/>
          </a:solidFill>
          <a:ln w="635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Destination Pixel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F31DD-D2F2-D644-BB2A-8ABF1FB6E5B3}"/>
              </a:ext>
            </a:extLst>
          </p:cNvPr>
          <p:cNvSpPr txBox="1"/>
          <p:nvPr/>
        </p:nvSpPr>
        <p:spPr>
          <a:xfrm>
            <a:off x="6619646" y="1367135"/>
            <a:ext cx="2669320" cy="923330"/>
          </a:xfrm>
          <a:prstGeom prst="rect">
            <a:avLst/>
          </a:prstGeom>
          <a:solidFill>
            <a:srgbClr val="F9F9F9"/>
          </a:solidFill>
          <a:ln w="38100" cmpd="sng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(-1x3)+(0x0)+(1x1)+</a:t>
            </a:r>
            <a:b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(-2x2)+(0x6)+(2x2)+</a:t>
            </a: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(-1x2)+(0x4)+(1x1)=-3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4CB1D9-3C4B-FD45-8FA3-8917ED708BE1}"/>
              </a:ext>
            </a:extLst>
          </p:cNvPr>
          <p:cNvSpPr/>
          <p:nvPr/>
        </p:nvSpPr>
        <p:spPr>
          <a:xfrm>
            <a:off x="6123859" y="5029200"/>
            <a:ext cx="656082" cy="21143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14FEF-5400-8E40-A7B7-3400C08CB6E2}"/>
              </a:ext>
            </a:extLst>
          </p:cNvPr>
          <p:cNvSpPr txBox="1"/>
          <p:nvPr/>
        </p:nvSpPr>
        <p:spPr>
          <a:xfrm>
            <a:off x="3106585" y="4668711"/>
            <a:ext cx="3167833" cy="646331"/>
          </a:xfrm>
          <a:custGeom>
            <a:avLst/>
            <a:gdLst>
              <a:gd name="connsiteX0" fmla="*/ 0 w 3167833"/>
              <a:gd name="connsiteY0" fmla="*/ 0 h 646331"/>
              <a:gd name="connsiteX1" fmla="*/ 601888 w 3167833"/>
              <a:gd name="connsiteY1" fmla="*/ 0 h 646331"/>
              <a:gd name="connsiteX2" fmla="*/ 1235455 w 3167833"/>
              <a:gd name="connsiteY2" fmla="*/ 0 h 646331"/>
              <a:gd name="connsiteX3" fmla="*/ 1900700 w 3167833"/>
              <a:gd name="connsiteY3" fmla="*/ 0 h 646331"/>
              <a:gd name="connsiteX4" fmla="*/ 2565945 w 3167833"/>
              <a:gd name="connsiteY4" fmla="*/ 0 h 646331"/>
              <a:gd name="connsiteX5" fmla="*/ 3167833 w 3167833"/>
              <a:gd name="connsiteY5" fmla="*/ 0 h 646331"/>
              <a:gd name="connsiteX6" fmla="*/ 3167833 w 3167833"/>
              <a:gd name="connsiteY6" fmla="*/ 646331 h 646331"/>
              <a:gd name="connsiteX7" fmla="*/ 2470910 w 3167833"/>
              <a:gd name="connsiteY7" fmla="*/ 646331 h 646331"/>
              <a:gd name="connsiteX8" fmla="*/ 1773986 w 3167833"/>
              <a:gd name="connsiteY8" fmla="*/ 646331 h 646331"/>
              <a:gd name="connsiteX9" fmla="*/ 1140420 w 3167833"/>
              <a:gd name="connsiteY9" fmla="*/ 646331 h 646331"/>
              <a:gd name="connsiteX10" fmla="*/ 0 w 3167833"/>
              <a:gd name="connsiteY10" fmla="*/ 646331 h 646331"/>
              <a:gd name="connsiteX11" fmla="*/ 0 w 3167833"/>
              <a:gd name="connsiteY1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7833" h="646331" fill="none" extrusionOk="0">
                <a:moveTo>
                  <a:pt x="0" y="0"/>
                </a:moveTo>
                <a:cubicBezTo>
                  <a:pt x="159634" y="-16688"/>
                  <a:pt x="463711" y="-6893"/>
                  <a:pt x="601888" y="0"/>
                </a:cubicBezTo>
                <a:cubicBezTo>
                  <a:pt x="740065" y="6893"/>
                  <a:pt x="1022719" y="4155"/>
                  <a:pt x="1235455" y="0"/>
                </a:cubicBezTo>
                <a:cubicBezTo>
                  <a:pt x="1448191" y="-4155"/>
                  <a:pt x="1726939" y="-16444"/>
                  <a:pt x="1900700" y="0"/>
                </a:cubicBezTo>
                <a:cubicBezTo>
                  <a:pt x="2074462" y="16444"/>
                  <a:pt x="2428684" y="11194"/>
                  <a:pt x="2565945" y="0"/>
                </a:cubicBezTo>
                <a:cubicBezTo>
                  <a:pt x="2703206" y="-11194"/>
                  <a:pt x="2871959" y="-23426"/>
                  <a:pt x="3167833" y="0"/>
                </a:cubicBezTo>
                <a:cubicBezTo>
                  <a:pt x="3154197" y="221561"/>
                  <a:pt x="3135684" y="404335"/>
                  <a:pt x="3167833" y="646331"/>
                </a:cubicBezTo>
                <a:cubicBezTo>
                  <a:pt x="2979024" y="652348"/>
                  <a:pt x="2795508" y="662279"/>
                  <a:pt x="2470910" y="646331"/>
                </a:cubicBezTo>
                <a:cubicBezTo>
                  <a:pt x="2146312" y="630383"/>
                  <a:pt x="1996717" y="665193"/>
                  <a:pt x="1773986" y="646331"/>
                </a:cubicBezTo>
                <a:cubicBezTo>
                  <a:pt x="1551255" y="627469"/>
                  <a:pt x="1293081" y="647066"/>
                  <a:pt x="1140420" y="646331"/>
                </a:cubicBezTo>
                <a:cubicBezTo>
                  <a:pt x="987759" y="645596"/>
                  <a:pt x="569375" y="651245"/>
                  <a:pt x="0" y="646331"/>
                </a:cubicBezTo>
                <a:cubicBezTo>
                  <a:pt x="-2198" y="515703"/>
                  <a:pt x="13030" y="185274"/>
                  <a:pt x="0" y="0"/>
                </a:cubicBezTo>
                <a:close/>
              </a:path>
              <a:path w="3167833" h="646331" stroke="0" extrusionOk="0">
                <a:moveTo>
                  <a:pt x="0" y="0"/>
                </a:moveTo>
                <a:cubicBezTo>
                  <a:pt x="148289" y="277"/>
                  <a:pt x="401917" y="-1938"/>
                  <a:pt x="601888" y="0"/>
                </a:cubicBezTo>
                <a:cubicBezTo>
                  <a:pt x="801859" y="1938"/>
                  <a:pt x="896090" y="11744"/>
                  <a:pt x="1140420" y="0"/>
                </a:cubicBezTo>
                <a:cubicBezTo>
                  <a:pt x="1384750" y="-11744"/>
                  <a:pt x="1544976" y="4565"/>
                  <a:pt x="1837343" y="0"/>
                </a:cubicBezTo>
                <a:cubicBezTo>
                  <a:pt x="2129710" y="-4565"/>
                  <a:pt x="2310458" y="6301"/>
                  <a:pt x="2439231" y="0"/>
                </a:cubicBezTo>
                <a:cubicBezTo>
                  <a:pt x="2568004" y="-6301"/>
                  <a:pt x="2967817" y="-36352"/>
                  <a:pt x="3167833" y="0"/>
                </a:cubicBezTo>
                <a:cubicBezTo>
                  <a:pt x="3136590" y="315632"/>
                  <a:pt x="3156451" y="482655"/>
                  <a:pt x="3167833" y="646331"/>
                </a:cubicBezTo>
                <a:cubicBezTo>
                  <a:pt x="2923335" y="627772"/>
                  <a:pt x="2826754" y="672873"/>
                  <a:pt x="2534266" y="646331"/>
                </a:cubicBezTo>
                <a:cubicBezTo>
                  <a:pt x="2241778" y="619789"/>
                  <a:pt x="2007284" y="619633"/>
                  <a:pt x="1837343" y="646331"/>
                </a:cubicBezTo>
                <a:cubicBezTo>
                  <a:pt x="1667402" y="673029"/>
                  <a:pt x="1429122" y="649564"/>
                  <a:pt x="1298812" y="646331"/>
                </a:cubicBezTo>
                <a:cubicBezTo>
                  <a:pt x="1168502" y="643098"/>
                  <a:pt x="839864" y="634845"/>
                  <a:pt x="665245" y="646331"/>
                </a:cubicBezTo>
                <a:cubicBezTo>
                  <a:pt x="490626" y="657817"/>
                  <a:pt x="250057" y="656652"/>
                  <a:pt x="0" y="646331"/>
                </a:cubicBezTo>
                <a:cubicBezTo>
                  <a:pt x="3047" y="371711"/>
                  <a:pt x="19256" y="169099"/>
                  <a:pt x="0" y="0"/>
                </a:cubicBezTo>
                <a:close/>
              </a:path>
            </a:pathLst>
          </a:cu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Kernel</a:t>
            </a:r>
            <a:br>
              <a:rPr lang="en-US" dirty="0"/>
            </a:br>
            <a:r>
              <a:rPr lang="en-US" dirty="0"/>
              <a:t>[WE’LL NEED TO LEARN IT]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42232-7315-ED47-A4BB-4D32B871A894}"/>
              </a:ext>
            </a:extLst>
          </p:cNvPr>
          <p:cNvSpPr txBox="1"/>
          <p:nvPr/>
        </p:nvSpPr>
        <p:spPr>
          <a:xfrm>
            <a:off x="8819723" y="5921263"/>
            <a:ext cx="3167833" cy="369332"/>
          </a:xfrm>
          <a:custGeom>
            <a:avLst/>
            <a:gdLst>
              <a:gd name="connsiteX0" fmla="*/ 0 w 3167833"/>
              <a:gd name="connsiteY0" fmla="*/ 0 h 369332"/>
              <a:gd name="connsiteX1" fmla="*/ 601888 w 3167833"/>
              <a:gd name="connsiteY1" fmla="*/ 0 h 369332"/>
              <a:gd name="connsiteX2" fmla="*/ 1235455 w 3167833"/>
              <a:gd name="connsiteY2" fmla="*/ 0 h 369332"/>
              <a:gd name="connsiteX3" fmla="*/ 1900700 w 3167833"/>
              <a:gd name="connsiteY3" fmla="*/ 0 h 369332"/>
              <a:gd name="connsiteX4" fmla="*/ 2565945 w 3167833"/>
              <a:gd name="connsiteY4" fmla="*/ 0 h 369332"/>
              <a:gd name="connsiteX5" fmla="*/ 3167833 w 3167833"/>
              <a:gd name="connsiteY5" fmla="*/ 0 h 369332"/>
              <a:gd name="connsiteX6" fmla="*/ 3167833 w 3167833"/>
              <a:gd name="connsiteY6" fmla="*/ 369332 h 369332"/>
              <a:gd name="connsiteX7" fmla="*/ 2470910 w 3167833"/>
              <a:gd name="connsiteY7" fmla="*/ 369332 h 369332"/>
              <a:gd name="connsiteX8" fmla="*/ 1773986 w 3167833"/>
              <a:gd name="connsiteY8" fmla="*/ 369332 h 369332"/>
              <a:gd name="connsiteX9" fmla="*/ 1140420 w 3167833"/>
              <a:gd name="connsiteY9" fmla="*/ 369332 h 369332"/>
              <a:gd name="connsiteX10" fmla="*/ 0 w 3167833"/>
              <a:gd name="connsiteY10" fmla="*/ 369332 h 369332"/>
              <a:gd name="connsiteX11" fmla="*/ 0 w 3167833"/>
              <a:gd name="connsiteY1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7833" h="369332" fill="none" extrusionOk="0">
                <a:moveTo>
                  <a:pt x="0" y="0"/>
                </a:moveTo>
                <a:cubicBezTo>
                  <a:pt x="159634" y="-16688"/>
                  <a:pt x="463711" y="-6893"/>
                  <a:pt x="601888" y="0"/>
                </a:cubicBezTo>
                <a:cubicBezTo>
                  <a:pt x="740065" y="6893"/>
                  <a:pt x="1022719" y="4155"/>
                  <a:pt x="1235455" y="0"/>
                </a:cubicBezTo>
                <a:cubicBezTo>
                  <a:pt x="1448191" y="-4155"/>
                  <a:pt x="1726939" y="-16444"/>
                  <a:pt x="1900700" y="0"/>
                </a:cubicBezTo>
                <a:cubicBezTo>
                  <a:pt x="2074462" y="16444"/>
                  <a:pt x="2428684" y="11194"/>
                  <a:pt x="2565945" y="0"/>
                </a:cubicBezTo>
                <a:cubicBezTo>
                  <a:pt x="2703206" y="-11194"/>
                  <a:pt x="2871959" y="-23426"/>
                  <a:pt x="3167833" y="0"/>
                </a:cubicBezTo>
                <a:cubicBezTo>
                  <a:pt x="3158814" y="102192"/>
                  <a:pt x="3149534" y="207137"/>
                  <a:pt x="3167833" y="369332"/>
                </a:cubicBezTo>
                <a:cubicBezTo>
                  <a:pt x="2979024" y="375349"/>
                  <a:pt x="2795508" y="385280"/>
                  <a:pt x="2470910" y="369332"/>
                </a:cubicBezTo>
                <a:cubicBezTo>
                  <a:pt x="2146312" y="353384"/>
                  <a:pt x="1996717" y="388194"/>
                  <a:pt x="1773986" y="369332"/>
                </a:cubicBezTo>
                <a:cubicBezTo>
                  <a:pt x="1551255" y="350470"/>
                  <a:pt x="1293081" y="370067"/>
                  <a:pt x="1140420" y="369332"/>
                </a:cubicBezTo>
                <a:cubicBezTo>
                  <a:pt x="987759" y="368597"/>
                  <a:pt x="569375" y="374246"/>
                  <a:pt x="0" y="369332"/>
                </a:cubicBezTo>
                <a:cubicBezTo>
                  <a:pt x="2419" y="191808"/>
                  <a:pt x="8414" y="163671"/>
                  <a:pt x="0" y="0"/>
                </a:cubicBezTo>
                <a:close/>
              </a:path>
              <a:path w="3167833" h="369332" stroke="0" extrusionOk="0">
                <a:moveTo>
                  <a:pt x="0" y="0"/>
                </a:moveTo>
                <a:cubicBezTo>
                  <a:pt x="148289" y="277"/>
                  <a:pt x="401917" y="-1938"/>
                  <a:pt x="601888" y="0"/>
                </a:cubicBezTo>
                <a:cubicBezTo>
                  <a:pt x="801859" y="1938"/>
                  <a:pt x="896090" y="11744"/>
                  <a:pt x="1140420" y="0"/>
                </a:cubicBezTo>
                <a:cubicBezTo>
                  <a:pt x="1384750" y="-11744"/>
                  <a:pt x="1544976" y="4565"/>
                  <a:pt x="1837343" y="0"/>
                </a:cubicBezTo>
                <a:cubicBezTo>
                  <a:pt x="2129710" y="-4565"/>
                  <a:pt x="2310458" y="6301"/>
                  <a:pt x="2439231" y="0"/>
                </a:cubicBezTo>
                <a:cubicBezTo>
                  <a:pt x="2568004" y="-6301"/>
                  <a:pt x="2967817" y="-36352"/>
                  <a:pt x="3167833" y="0"/>
                </a:cubicBezTo>
                <a:cubicBezTo>
                  <a:pt x="3178140" y="81226"/>
                  <a:pt x="3179535" y="278722"/>
                  <a:pt x="3167833" y="369332"/>
                </a:cubicBezTo>
                <a:cubicBezTo>
                  <a:pt x="2923335" y="350773"/>
                  <a:pt x="2826754" y="395874"/>
                  <a:pt x="2534266" y="369332"/>
                </a:cubicBezTo>
                <a:cubicBezTo>
                  <a:pt x="2241778" y="342790"/>
                  <a:pt x="2007284" y="342634"/>
                  <a:pt x="1837343" y="369332"/>
                </a:cubicBezTo>
                <a:cubicBezTo>
                  <a:pt x="1667402" y="396030"/>
                  <a:pt x="1429122" y="372565"/>
                  <a:pt x="1298812" y="369332"/>
                </a:cubicBezTo>
                <a:cubicBezTo>
                  <a:pt x="1168502" y="366099"/>
                  <a:pt x="839864" y="357846"/>
                  <a:pt x="665245" y="369332"/>
                </a:cubicBezTo>
                <a:cubicBezTo>
                  <a:pt x="490626" y="380818"/>
                  <a:pt x="250057" y="379653"/>
                  <a:pt x="0" y="369332"/>
                </a:cubicBezTo>
                <a:cubicBezTo>
                  <a:pt x="-10803" y="211973"/>
                  <a:pt x="-3827" y="175527"/>
                  <a:pt x="0" y="0"/>
                </a:cubicBezTo>
                <a:close/>
              </a:path>
            </a:pathLst>
          </a:cu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 Map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12714C-746E-0C4B-93C1-DF0D007BADD0}"/>
              </a:ext>
            </a:extLst>
          </p:cNvPr>
          <p:cNvCxnSpPr/>
          <p:nvPr/>
        </p:nvCxnSpPr>
        <p:spPr>
          <a:xfrm flipH="1" flipV="1">
            <a:off x="9288966" y="5591714"/>
            <a:ext cx="580743" cy="18466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9AB46F-3D2E-2145-9F4D-8EEF287143FD}"/>
              </a:ext>
            </a:extLst>
          </p:cNvPr>
          <p:cNvCxnSpPr>
            <a:cxnSpLocks/>
          </p:cNvCxnSpPr>
          <p:nvPr/>
        </p:nvCxnSpPr>
        <p:spPr>
          <a:xfrm>
            <a:off x="2305497" y="3147727"/>
            <a:ext cx="2838003" cy="125762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AC910D-E454-0747-B801-B2066681209D}"/>
              </a:ext>
            </a:extLst>
          </p:cNvPr>
          <p:cNvCxnSpPr>
            <a:cxnSpLocks/>
          </p:cNvCxnSpPr>
          <p:nvPr/>
        </p:nvCxnSpPr>
        <p:spPr>
          <a:xfrm>
            <a:off x="2305497" y="2250165"/>
            <a:ext cx="2838003" cy="117883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99DD51-E64E-384E-8EAD-32C66A64F50A}"/>
              </a:ext>
            </a:extLst>
          </p:cNvPr>
          <p:cNvCxnSpPr>
            <a:cxnSpLocks/>
          </p:cNvCxnSpPr>
          <p:nvPr/>
        </p:nvCxnSpPr>
        <p:spPr>
          <a:xfrm>
            <a:off x="3279131" y="1738223"/>
            <a:ext cx="2838003" cy="117883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B50440-F4DF-A344-8BA3-C2BEB8E68360}"/>
              </a:ext>
            </a:extLst>
          </p:cNvPr>
          <p:cNvCxnSpPr>
            <a:cxnSpLocks/>
          </p:cNvCxnSpPr>
          <p:nvPr/>
        </p:nvCxnSpPr>
        <p:spPr>
          <a:xfrm>
            <a:off x="6199828" y="2975072"/>
            <a:ext cx="1321112" cy="114202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6E5D23-7BA6-DE40-8793-303828C43AD9}"/>
              </a:ext>
            </a:extLst>
          </p:cNvPr>
          <p:cNvCxnSpPr>
            <a:cxnSpLocks/>
          </p:cNvCxnSpPr>
          <p:nvPr/>
        </p:nvCxnSpPr>
        <p:spPr>
          <a:xfrm>
            <a:off x="5130788" y="3429000"/>
            <a:ext cx="1917714" cy="79851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742898-0FFE-A148-BB18-853A8E945457}"/>
              </a:ext>
            </a:extLst>
          </p:cNvPr>
          <p:cNvCxnSpPr>
            <a:cxnSpLocks/>
          </p:cNvCxnSpPr>
          <p:nvPr/>
        </p:nvCxnSpPr>
        <p:spPr>
          <a:xfrm>
            <a:off x="5190703" y="4440984"/>
            <a:ext cx="1857799" cy="1780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43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87" y="1411602"/>
            <a:ext cx="5902575" cy="42831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E8628-901F-48C3-933F-0DBEF912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3" y="391483"/>
            <a:ext cx="6684574" cy="6696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4D01-0F70-4442-AF95-6CE8D1F4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 in action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3C4C5-A339-D040-B35B-E71B672AA1ED}"/>
              </a:ext>
            </a:extLst>
          </p:cNvPr>
          <p:cNvSpPr txBox="1"/>
          <p:nvPr/>
        </p:nvSpPr>
        <p:spPr>
          <a:xfrm>
            <a:off x="645631" y="954124"/>
            <a:ext cx="838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What does convolving an image with a Kernel do? </a:t>
            </a:r>
          </a:p>
        </p:txBody>
      </p:sp>
    </p:spTree>
    <p:extLst>
      <p:ext uri="{BB962C8B-B14F-4D97-AF65-F5344CB8AC3E}">
        <p14:creationId xmlns:p14="http://schemas.microsoft.com/office/powerpoint/2010/main" val="3488125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 in action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67275" y="2118421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3" imgW="1028700" imgH="736600" progId="Equation.3">
                  <p:embed/>
                </p:oleObj>
              </mc:Choice>
              <mc:Fallback>
                <p:oleObj name="Equation" r:id="rId3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7275" y="2118421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661346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661346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867275" y="4699696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4699696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242621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242621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7400" y="154151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238032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Sharpen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788221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387527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41D8F-42F6-4549-8A0F-749A06FC73C0}"/>
              </a:ext>
            </a:extLst>
          </p:cNvPr>
          <p:cNvSpPr txBox="1"/>
          <p:nvPr/>
        </p:nvSpPr>
        <p:spPr>
          <a:xfrm>
            <a:off x="645631" y="954124"/>
            <a:ext cx="838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What does convolving an image with a Kernel do?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44EA1C7-A5C8-1649-B09F-7EA02AE8F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263" y="1930565"/>
            <a:ext cx="1773238" cy="1917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AA99E-2CBE-7944-8152-F79C0E512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614" y="1875553"/>
            <a:ext cx="1803400" cy="1816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AD8609-A951-834E-9ED0-5F9C2715C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4611" y="4334571"/>
            <a:ext cx="1803400" cy="181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020D4-20DF-D442-B7F5-00555351A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6551" y="4444128"/>
            <a:ext cx="1841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6" grpId="0"/>
      <p:bldP spid="17" grpId="0"/>
      <p:bldP spid="2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1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B7B72-9315-7440-A062-26C455B030A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23047-DECF-3E4A-ABE0-89325B8BD11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is this square?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643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feature maps 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5D403E-93A6-5B4F-BEE6-29D1B5A371F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322286" y="3962402"/>
            <a:ext cx="0" cy="193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856DC7-7307-2445-B128-E6E961B06886}"/>
              </a:ext>
            </a:extLst>
          </p:cNvPr>
          <p:cNvSpPr txBox="1"/>
          <p:nvPr/>
        </p:nvSpPr>
        <p:spPr>
          <a:xfrm>
            <a:off x="1280334" y="5898196"/>
            <a:ext cx="20839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trike="sngStrike" dirty="0"/>
              <a:t>What is this square?</a:t>
            </a:r>
          </a:p>
        </p:txBody>
      </p:sp>
    </p:spTree>
    <p:extLst>
      <p:ext uri="{BB962C8B-B14F-4D97-AF65-F5344CB8AC3E}">
        <p14:creationId xmlns:p14="http://schemas.microsoft.com/office/powerpoint/2010/main" val="36323958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4CB1D9-3C4B-FD45-8FA3-8917ED708BE1}"/>
              </a:ext>
            </a:extLst>
          </p:cNvPr>
          <p:cNvSpPr/>
          <p:nvPr/>
        </p:nvSpPr>
        <p:spPr>
          <a:xfrm>
            <a:off x="6123859" y="5029200"/>
            <a:ext cx="656082" cy="21143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14FEF-5400-8E40-A7B7-3400C08CB6E2}"/>
              </a:ext>
            </a:extLst>
          </p:cNvPr>
          <p:cNvSpPr txBox="1"/>
          <p:nvPr/>
        </p:nvSpPr>
        <p:spPr>
          <a:xfrm>
            <a:off x="6123859" y="2120096"/>
            <a:ext cx="3167833" cy="954107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7833"/>
                      <a:gd name="connsiteY0" fmla="*/ 0 h 523220"/>
                      <a:gd name="connsiteX1" fmla="*/ 601888 w 3167833"/>
                      <a:gd name="connsiteY1" fmla="*/ 0 h 523220"/>
                      <a:gd name="connsiteX2" fmla="*/ 1235455 w 3167833"/>
                      <a:gd name="connsiteY2" fmla="*/ 0 h 523220"/>
                      <a:gd name="connsiteX3" fmla="*/ 1900700 w 3167833"/>
                      <a:gd name="connsiteY3" fmla="*/ 0 h 523220"/>
                      <a:gd name="connsiteX4" fmla="*/ 2565945 w 3167833"/>
                      <a:gd name="connsiteY4" fmla="*/ 0 h 523220"/>
                      <a:gd name="connsiteX5" fmla="*/ 3167833 w 3167833"/>
                      <a:gd name="connsiteY5" fmla="*/ 0 h 523220"/>
                      <a:gd name="connsiteX6" fmla="*/ 3167833 w 3167833"/>
                      <a:gd name="connsiteY6" fmla="*/ 523220 h 523220"/>
                      <a:gd name="connsiteX7" fmla="*/ 2470910 w 3167833"/>
                      <a:gd name="connsiteY7" fmla="*/ 523220 h 523220"/>
                      <a:gd name="connsiteX8" fmla="*/ 1773986 w 3167833"/>
                      <a:gd name="connsiteY8" fmla="*/ 523220 h 523220"/>
                      <a:gd name="connsiteX9" fmla="*/ 1140420 w 3167833"/>
                      <a:gd name="connsiteY9" fmla="*/ 523220 h 523220"/>
                      <a:gd name="connsiteX10" fmla="*/ 0 w 3167833"/>
                      <a:gd name="connsiteY10" fmla="*/ 523220 h 523220"/>
                      <a:gd name="connsiteX11" fmla="*/ 0 w 3167833"/>
                      <a:gd name="connsiteY11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67833" h="523220" fill="none" extrusionOk="0">
                        <a:moveTo>
                          <a:pt x="0" y="0"/>
                        </a:moveTo>
                        <a:cubicBezTo>
                          <a:pt x="159634" y="-16688"/>
                          <a:pt x="463711" y="-6893"/>
                          <a:pt x="601888" y="0"/>
                        </a:cubicBezTo>
                        <a:cubicBezTo>
                          <a:pt x="740065" y="6893"/>
                          <a:pt x="1022719" y="4155"/>
                          <a:pt x="1235455" y="0"/>
                        </a:cubicBezTo>
                        <a:cubicBezTo>
                          <a:pt x="1448191" y="-4155"/>
                          <a:pt x="1726939" y="-16444"/>
                          <a:pt x="1900700" y="0"/>
                        </a:cubicBezTo>
                        <a:cubicBezTo>
                          <a:pt x="2074462" y="16444"/>
                          <a:pt x="2428684" y="11194"/>
                          <a:pt x="2565945" y="0"/>
                        </a:cubicBezTo>
                        <a:cubicBezTo>
                          <a:pt x="2703206" y="-11194"/>
                          <a:pt x="2871959" y="-23426"/>
                          <a:pt x="3167833" y="0"/>
                        </a:cubicBezTo>
                        <a:cubicBezTo>
                          <a:pt x="3187895" y="112562"/>
                          <a:pt x="3185327" y="314588"/>
                          <a:pt x="3167833" y="523220"/>
                        </a:cubicBezTo>
                        <a:cubicBezTo>
                          <a:pt x="2979024" y="529237"/>
                          <a:pt x="2795508" y="539168"/>
                          <a:pt x="2470910" y="523220"/>
                        </a:cubicBezTo>
                        <a:cubicBezTo>
                          <a:pt x="2146312" y="507272"/>
                          <a:pt x="1996717" y="542082"/>
                          <a:pt x="1773986" y="523220"/>
                        </a:cubicBezTo>
                        <a:cubicBezTo>
                          <a:pt x="1551255" y="504358"/>
                          <a:pt x="1293081" y="523955"/>
                          <a:pt x="1140420" y="523220"/>
                        </a:cubicBezTo>
                        <a:cubicBezTo>
                          <a:pt x="987759" y="522485"/>
                          <a:pt x="569375" y="528134"/>
                          <a:pt x="0" y="523220"/>
                        </a:cubicBezTo>
                        <a:cubicBezTo>
                          <a:pt x="11242" y="381548"/>
                          <a:pt x="-116" y="207727"/>
                          <a:pt x="0" y="0"/>
                        </a:cubicBezTo>
                        <a:close/>
                      </a:path>
                      <a:path w="3167833" h="523220" stroke="0" extrusionOk="0">
                        <a:moveTo>
                          <a:pt x="0" y="0"/>
                        </a:moveTo>
                        <a:cubicBezTo>
                          <a:pt x="148289" y="277"/>
                          <a:pt x="401917" y="-1938"/>
                          <a:pt x="601888" y="0"/>
                        </a:cubicBezTo>
                        <a:cubicBezTo>
                          <a:pt x="801859" y="1938"/>
                          <a:pt x="896090" y="11744"/>
                          <a:pt x="1140420" y="0"/>
                        </a:cubicBezTo>
                        <a:cubicBezTo>
                          <a:pt x="1384750" y="-11744"/>
                          <a:pt x="1544976" y="4565"/>
                          <a:pt x="1837343" y="0"/>
                        </a:cubicBezTo>
                        <a:cubicBezTo>
                          <a:pt x="2129710" y="-4565"/>
                          <a:pt x="2310458" y="6301"/>
                          <a:pt x="2439231" y="0"/>
                        </a:cubicBezTo>
                        <a:cubicBezTo>
                          <a:pt x="2568004" y="-6301"/>
                          <a:pt x="2967817" y="-36352"/>
                          <a:pt x="3167833" y="0"/>
                        </a:cubicBezTo>
                        <a:cubicBezTo>
                          <a:pt x="3159347" y="196768"/>
                          <a:pt x="3180061" y="382671"/>
                          <a:pt x="3167833" y="523220"/>
                        </a:cubicBezTo>
                        <a:cubicBezTo>
                          <a:pt x="2923335" y="504661"/>
                          <a:pt x="2826754" y="549762"/>
                          <a:pt x="2534266" y="523220"/>
                        </a:cubicBezTo>
                        <a:cubicBezTo>
                          <a:pt x="2241778" y="496678"/>
                          <a:pt x="2007284" y="496522"/>
                          <a:pt x="1837343" y="523220"/>
                        </a:cubicBezTo>
                        <a:cubicBezTo>
                          <a:pt x="1667402" y="549918"/>
                          <a:pt x="1429122" y="526453"/>
                          <a:pt x="1298812" y="523220"/>
                        </a:cubicBezTo>
                        <a:cubicBezTo>
                          <a:pt x="1168502" y="519987"/>
                          <a:pt x="839864" y="511734"/>
                          <a:pt x="665245" y="523220"/>
                        </a:cubicBezTo>
                        <a:cubicBezTo>
                          <a:pt x="490626" y="534706"/>
                          <a:pt x="250057" y="533541"/>
                          <a:pt x="0" y="523220"/>
                        </a:cubicBezTo>
                        <a:cubicBezTo>
                          <a:pt x="23251" y="301885"/>
                          <a:pt x="-19750" y="2285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Convolution Filter</a:t>
            </a:r>
          </a:p>
          <a:p>
            <a:pPr algn="ctr"/>
            <a:r>
              <a:rPr lang="en-US" sz="2800" b="1" dirty="0"/>
              <a:t>(3x3x3)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42232-7315-ED47-A4BB-4D32B871A894}"/>
              </a:ext>
            </a:extLst>
          </p:cNvPr>
          <p:cNvSpPr txBox="1"/>
          <p:nvPr/>
        </p:nvSpPr>
        <p:spPr>
          <a:xfrm>
            <a:off x="9666809" y="5860407"/>
            <a:ext cx="2317775" cy="954107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Feature Map</a:t>
            </a:r>
          </a:p>
          <a:p>
            <a:pPr algn="ctr"/>
            <a:r>
              <a:rPr lang="en-US" sz="2800" b="1" dirty="0"/>
              <a:t>(7x7x1)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91D6348-C58A-E448-BC94-169EBB42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234" r="89945">
                        <a14:foregroundMark x1="17260" y1="22700" x2="10372" y2="24300"/>
                        <a14:foregroundMark x1="10372" y1="24300" x2="7443" y2="33200"/>
                        <a14:foregroundMark x1="7443" y1="33200" x2="8234" y2="59300"/>
                        <a14:foregroundMark x1="8234" y1="59300" x2="14806" y2="63200"/>
                        <a14:foregroundMark x1="14806" y1="63200" x2="14806" y2="63200"/>
                        <a14:foregroundMark x1="43864" y1="48600" x2="40538" y2="56800"/>
                        <a14:foregroundMark x1="40538" y1="56800" x2="43389" y2="63700"/>
                        <a14:foregroundMark x1="43389" y1="63700" x2="49723" y2="65700"/>
                        <a14:foregroundMark x1="49723" y1="65700" x2="55819" y2="64000"/>
                        <a14:foregroundMark x1="55819" y1="64000" x2="57641" y2="44100"/>
                        <a14:foregroundMark x1="57641" y1="44100" x2="51861" y2="41500"/>
                        <a14:foregroundMark x1="51861" y1="41500" x2="44339" y2="45300"/>
                        <a14:foregroundMark x1="44339" y1="45300" x2="40222" y2="49600"/>
                        <a14:foregroundMark x1="42201" y1="50700" x2="51623" y2="45500"/>
                        <a14:foregroundMark x1="44339" y1="56100" x2="55107" y2="48200"/>
                        <a14:foregroundMark x1="45210" y1="59400" x2="51544" y2="57600"/>
                        <a14:foregroundMark x1="51544" y1="57600" x2="51781" y2="57400"/>
                        <a14:foregroundMark x1="58432" y1="61900" x2="83531" y2="47200"/>
                        <a14:foregroundMark x1="83531" y1="47200" x2="83056" y2="63700"/>
                        <a14:foregroundMark x1="83056" y1="63700" x2="84719" y2="71600"/>
                        <a14:foregroundMark x1="84719" y1="71600" x2="82344" y2="79400"/>
                        <a14:foregroundMark x1="82344" y1="79400" x2="74426" y2="82100"/>
                        <a14:foregroundMark x1="74426" y1="82100" x2="63025" y2="89300"/>
                        <a14:foregroundMark x1="63025" y1="89300" x2="59462" y2="80300"/>
                        <a14:foregroundMark x1="59462" y1="80300" x2="59066" y2="63600"/>
                        <a14:foregroundMark x1="59066" y1="63600" x2="58432" y2="60900"/>
                        <a14:foregroundMark x1="58432" y1="61500" x2="81552" y2="49200"/>
                        <a14:foregroundMark x1="81552" y1="49200" x2="81552" y2="49200"/>
                        <a14:foregroundMark x1="60887" y1="61500" x2="73397" y2="63600"/>
                        <a14:foregroundMark x1="73397" y1="63600" x2="80127" y2="71400"/>
                        <a14:foregroundMark x1="80127" y1="71400" x2="72526" y2="75100"/>
                        <a14:foregroundMark x1="72526" y1="75100" x2="67775" y2="70500"/>
                        <a14:foregroundMark x1="67775" y1="70500" x2="68329" y2="67600"/>
                        <a14:foregroundMark x1="74505" y1="63400" x2="79493" y2="57300"/>
                        <a14:foregroundMark x1="79493" y1="57300" x2="79572" y2="56500"/>
                        <a14:foregroundMark x1="42914" y1="60900" x2="49010" y2="64200"/>
                        <a14:foregroundMark x1="49010" y1="64200" x2="53444" y2="64500"/>
                        <a14:foregroundMark x1="83531" y1="47800" x2="84086" y2="75100"/>
                        <a14:foregroundMark x1="84086" y1="75100" x2="79414" y2="80400"/>
                        <a14:foregroundMark x1="79414" y1="80400" x2="78464" y2="809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264" y="216279"/>
            <a:ext cx="9175198" cy="7270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68A31-D50E-5049-8E56-F7FCA560D6D5}"/>
              </a:ext>
            </a:extLst>
          </p:cNvPr>
          <p:cNvSpPr txBox="1"/>
          <p:nvPr/>
        </p:nvSpPr>
        <p:spPr>
          <a:xfrm>
            <a:off x="276154" y="1778659"/>
            <a:ext cx="1965603" cy="954107"/>
          </a:xfrm>
          <a:prstGeom prst="rect">
            <a:avLst/>
          </a:prstGeom>
          <a:solidFill>
            <a:srgbClr val="F9F9F9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Karla" panose="020B0004030503030003" pitchFamily="34" charset="77"/>
              </a:rPr>
              <a:t>RGB Image</a:t>
            </a:r>
          </a:p>
          <a:p>
            <a:pPr algn="ctr"/>
            <a:r>
              <a:rPr lang="en-US" sz="2800" b="1" dirty="0">
                <a:latin typeface="Karla" panose="020B0004030503030003" pitchFamily="34" charset="77"/>
              </a:rPr>
              <a:t>(7x7x3)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83FD11-86BF-AE4E-91E8-88987CD47C21}"/>
              </a:ext>
            </a:extLst>
          </p:cNvPr>
          <p:cNvCxnSpPr>
            <a:cxnSpLocks/>
          </p:cNvCxnSpPr>
          <p:nvPr/>
        </p:nvCxnSpPr>
        <p:spPr>
          <a:xfrm>
            <a:off x="3112954" y="2597149"/>
            <a:ext cx="2345737" cy="124105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D27FF-E221-4340-96CD-41B44D576363}"/>
              </a:ext>
            </a:extLst>
          </p:cNvPr>
          <p:cNvCxnSpPr>
            <a:cxnSpLocks/>
          </p:cNvCxnSpPr>
          <p:nvPr/>
        </p:nvCxnSpPr>
        <p:spPr>
          <a:xfrm>
            <a:off x="3984151" y="2120096"/>
            <a:ext cx="2345737" cy="124105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BCE24D-D408-9A43-AB56-598C3212A988}"/>
              </a:ext>
            </a:extLst>
          </p:cNvPr>
          <p:cNvCxnSpPr>
            <a:cxnSpLocks/>
          </p:cNvCxnSpPr>
          <p:nvPr/>
        </p:nvCxnSpPr>
        <p:spPr>
          <a:xfrm>
            <a:off x="3006436" y="3429000"/>
            <a:ext cx="2551187" cy="129854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0AF91A-D8B8-634D-9D8E-3A59E65A4850}"/>
              </a:ext>
            </a:extLst>
          </p:cNvPr>
          <p:cNvCxnSpPr>
            <a:cxnSpLocks/>
          </p:cNvCxnSpPr>
          <p:nvPr/>
        </p:nvCxnSpPr>
        <p:spPr>
          <a:xfrm>
            <a:off x="4034222" y="3077626"/>
            <a:ext cx="2345737" cy="124105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B9C47C-DA5A-7749-9D9C-098FC2E451E5}"/>
              </a:ext>
            </a:extLst>
          </p:cNvPr>
          <p:cNvCxnSpPr>
            <a:cxnSpLocks/>
          </p:cNvCxnSpPr>
          <p:nvPr/>
        </p:nvCxnSpPr>
        <p:spPr>
          <a:xfrm>
            <a:off x="6123859" y="4167453"/>
            <a:ext cx="1323483" cy="73705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8B1C00-26F0-7A43-8124-8ECD0C6052C4}"/>
              </a:ext>
            </a:extLst>
          </p:cNvPr>
          <p:cNvCxnSpPr>
            <a:cxnSpLocks/>
          </p:cNvCxnSpPr>
          <p:nvPr/>
        </p:nvCxnSpPr>
        <p:spPr>
          <a:xfrm>
            <a:off x="6985313" y="3691002"/>
            <a:ext cx="803756" cy="103653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3C66E5-D1FF-B548-8948-C5423EF7EC98}"/>
              </a:ext>
            </a:extLst>
          </p:cNvPr>
          <p:cNvCxnSpPr>
            <a:cxnSpLocks/>
          </p:cNvCxnSpPr>
          <p:nvPr/>
        </p:nvCxnSpPr>
        <p:spPr>
          <a:xfrm>
            <a:off x="6123859" y="4968976"/>
            <a:ext cx="1323483" cy="16594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563538D-8CA3-5740-A60A-896D2A7143B0}"/>
              </a:ext>
            </a:extLst>
          </p:cNvPr>
          <p:cNvSpPr/>
          <p:nvPr/>
        </p:nvSpPr>
        <p:spPr>
          <a:xfrm>
            <a:off x="7465259" y="4727541"/>
            <a:ext cx="326844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scene3d>
            <a:camera prst="orthographicFront">
              <a:rot lat="9000000" lon="8400000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0BD13-AC38-994A-8317-208C4972A237}"/>
              </a:ext>
            </a:extLst>
          </p:cNvPr>
          <p:cNvSpPr txBox="1"/>
          <p:nvPr/>
        </p:nvSpPr>
        <p:spPr>
          <a:xfrm>
            <a:off x="3618635" y="5526705"/>
            <a:ext cx="2317775" cy="369332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17775"/>
                      <a:gd name="connsiteY0" fmla="*/ 0 h 369332"/>
                      <a:gd name="connsiteX1" fmla="*/ 556266 w 2317775"/>
                      <a:gd name="connsiteY1" fmla="*/ 0 h 369332"/>
                      <a:gd name="connsiteX2" fmla="*/ 1135710 w 2317775"/>
                      <a:gd name="connsiteY2" fmla="*/ 0 h 369332"/>
                      <a:gd name="connsiteX3" fmla="*/ 1715154 w 2317775"/>
                      <a:gd name="connsiteY3" fmla="*/ 0 h 369332"/>
                      <a:gd name="connsiteX4" fmla="*/ 2317775 w 2317775"/>
                      <a:gd name="connsiteY4" fmla="*/ 0 h 369332"/>
                      <a:gd name="connsiteX5" fmla="*/ 2317775 w 2317775"/>
                      <a:gd name="connsiteY5" fmla="*/ 369332 h 369332"/>
                      <a:gd name="connsiteX6" fmla="*/ 1738331 w 2317775"/>
                      <a:gd name="connsiteY6" fmla="*/ 369332 h 369332"/>
                      <a:gd name="connsiteX7" fmla="*/ 1205243 w 2317775"/>
                      <a:gd name="connsiteY7" fmla="*/ 369332 h 369332"/>
                      <a:gd name="connsiteX8" fmla="*/ 672155 w 2317775"/>
                      <a:gd name="connsiteY8" fmla="*/ 369332 h 369332"/>
                      <a:gd name="connsiteX9" fmla="*/ 0 w 2317775"/>
                      <a:gd name="connsiteY9" fmla="*/ 369332 h 369332"/>
                      <a:gd name="connsiteX10" fmla="*/ 0 w 2317775"/>
                      <a:gd name="connsiteY10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17775" h="369332" fill="none" extrusionOk="0">
                        <a:moveTo>
                          <a:pt x="0" y="0"/>
                        </a:moveTo>
                        <a:cubicBezTo>
                          <a:pt x="226858" y="19180"/>
                          <a:pt x="341117" y="-19872"/>
                          <a:pt x="556266" y="0"/>
                        </a:cubicBezTo>
                        <a:cubicBezTo>
                          <a:pt x="771415" y="19872"/>
                          <a:pt x="889844" y="3649"/>
                          <a:pt x="1135710" y="0"/>
                        </a:cubicBezTo>
                        <a:cubicBezTo>
                          <a:pt x="1381576" y="-3649"/>
                          <a:pt x="1472496" y="-11798"/>
                          <a:pt x="1715154" y="0"/>
                        </a:cubicBezTo>
                        <a:cubicBezTo>
                          <a:pt x="1957812" y="11798"/>
                          <a:pt x="2119315" y="19223"/>
                          <a:pt x="2317775" y="0"/>
                        </a:cubicBezTo>
                        <a:cubicBezTo>
                          <a:pt x="2311276" y="155178"/>
                          <a:pt x="2317531" y="252069"/>
                          <a:pt x="2317775" y="369332"/>
                        </a:cubicBezTo>
                        <a:cubicBezTo>
                          <a:pt x="2168779" y="355230"/>
                          <a:pt x="1964785" y="376938"/>
                          <a:pt x="1738331" y="369332"/>
                        </a:cubicBezTo>
                        <a:cubicBezTo>
                          <a:pt x="1511877" y="361726"/>
                          <a:pt x="1387354" y="375480"/>
                          <a:pt x="1205243" y="369332"/>
                        </a:cubicBezTo>
                        <a:cubicBezTo>
                          <a:pt x="1023132" y="363184"/>
                          <a:pt x="780772" y="392801"/>
                          <a:pt x="672155" y="369332"/>
                        </a:cubicBezTo>
                        <a:cubicBezTo>
                          <a:pt x="563538" y="345863"/>
                          <a:pt x="248416" y="347180"/>
                          <a:pt x="0" y="369332"/>
                        </a:cubicBezTo>
                        <a:cubicBezTo>
                          <a:pt x="-3231" y="228637"/>
                          <a:pt x="7594" y="133990"/>
                          <a:pt x="0" y="0"/>
                        </a:cubicBezTo>
                        <a:close/>
                      </a:path>
                      <a:path w="2317775" h="369332" stroke="0" extrusionOk="0">
                        <a:moveTo>
                          <a:pt x="0" y="0"/>
                        </a:moveTo>
                        <a:cubicBezTo>
                          <a:pt x="259037" y="8213"/>
                          <a:pt x="381027" y="-4764"/>
                          <a:pt x="556266" y="0"/>
                        </a:cubicBezTo>
                        <a:cubicBezTo>
                          <a:pt x="731505" y="4764"/>
                          <a:pt x="840511" y="5773"/>
                          <a:pt x="1066177" y="0"/>
                        </a:cubicBezTo>
                        <a:cubicBezTo>
                          <a:pt x="1291843" y="-5773"/>
                          <a:pt x="1444549" y="-30444"/>
                          <a:pt x="1691976" y="0"/>
                        </a:cubicBezTo>
                        <a:cubicBezTo>
                          <a:pt x="1939403" y="30444"/>
                          <a:pt x="2034744" y="19940"/>
                          <a:pt x="2317775" y="0"/>
                        </a:cubicBezTo>
                        <a:cubicBezTo>
                          <a:pt x="2334881" y="91456"/>
                          <a:pt x="2335934" y="211595"/>
                          <a:pt x="2317775" y="369332"/>
                        </a:cubicBezTo>
                        <a:cubicBezTo>
                          <a:pt x="2075882" y="395571"/>
                          <a:pt x="1908478" y="360607"/>
                          <a:pt x="1784687" y="369332"/>
                        </a:cubicBezTo>
                        <a:cubicBezTo>
                          <a:pt x="1660896" y="378057"/>
                          <a:pt x="1502996" y="392354"/>
                          <a:pt x="1251599" y="369332"/>
                        </a:cubicBezTo>
                        <a:cubicBezTo>
                          <a:pt x="1000202" y="346310"/>
                          <a:pt x="864771" y="387803"/>
                          <a:pt x="625799" y="369332"/>
                        </a:cubicBezTo>
                        <a:cubicBezTo>
                          <a:pt x="386827" y="350861"/>
                          <a:pt x="165599" y="388386"/>
                          <a:pt x="0" y="369332"/>
                        </a:cubicBezTo>
                        <a:cubicBezTo>
                          <a:pt x="11387" y="231265"/>
                          <a:pt x="-12011" y="1757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Convolution Kernels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EFEF62-AA94-A544-B1A2-EC5F37950477}"/>
              </a:ext>
            </a:extLst>
          </p:cNvPr>
          <p:cNvCxnSpPr>
            <a:stCxn id="17" idx="0"/>
          </p:cNvCxnSpPr>
          <p:nvPr/>
        </p:nvCxnSpPr>
        <p:spPr>
          <a:xfrm flipV="1">
            <a:off x="4777523" y="4727541"/>
            <a:ext cx="594599" cy="799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4A2A2D-8FE5-5B47-B2F3-8676B0988285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777523" y="4904509"/>
            <a:ext cx="863957" cy="622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ADFF98-CD2B-3945-824A-012A35D34BA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777523" y="5023577"/>
            <a:ext cx="1189198" cy="50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9233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What are feature maps </a:t>
            </a:r>
            <a:r>
              <a:rPr lang="en-US" dirty="0"/>
              <a:t>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8231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6C8EC-BC2F-644E-82D2-FB00DE9C644B}"/>
              </a:ext>
            </a:extLst>
          </p:cNvPr>
          <p:cNvSpPr txBox="1"/>
          <p:nvPr/>
        </p:nvSpPr>
        <p:spPr>
          <a:xfrm>
            <a:off x="7607028" y="985923"/>
            <a:ext cx="14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 1:</a:t>
            </a:r>
          </a:p>
        </p:txBody>
      </p:sp>
    </p:spTree>
    <p:extLst>
      <p:ext uri="{BB962C8B-B14F-4D97-AF65-F5344CB8AC3E}">
        <p14:creationId xmlns:p14="http://schemas.microsoft.com/office/powerpoint/2010/main" val="1780926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5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055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Filter 1: Horizontal 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6C8EC-BC2F-644E-82D2-FB00DE9C644B}"/>
              </a:ext>
            </a:extLst>
          </p:cNvPr>
          <p:cNvSpPr txBox="1"/>
          <p:nvPr/>
        </p:nvSpPr>
        <p:spPr>
          <a:xfrm>
            <a:off x="7607028" y="985923"/>
            <a:ext cx="14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 1:</a:t>
            </a:r>
          </a:p>
        </p:txBody>
      </p:sp>
    </p:spTree>
    <p:extLst>
      <p:ext uri="{BB962C8B-B14F-4D97-AF65-F5344CB8AC3E}">
        <p14:creationId xmlns:p14="http://schemas.microsoft.com/office/powerpoint/2010/main" val="3794953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055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Filter 1: Horizontal Lines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3698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Filter 2: Vertical Lines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96C8EC-BC2F-644E-82D2-FB00DE9C644B}"/>
              </a:ext>
            </a:extLst>
          </p:cNvPr>
          <p:cNvSpPr txBox="1"/>
          <p:nvPr/>
        </p:nvSpPr>
        <p:spPr>
          <a:xfrm>
            <a:off x="7607028" y="985923"/>
            <a:ext cx="14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 1:</a:t>
            </a:r>
          </a:p>
        </p:txBody>
      </p:sp>
    </p:spTree>
    <p:extLst>
      <p:ext uri="{BB962C8B-B14F-4D97-AF65-F5344CB8AC3E}">
        <p14:creationId xmlns:p14="http://schemas.microsoft.com/office/powerpoint/2010/main" val="3608874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055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Filter 1: Horizontal Lines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3698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Filter 2: Vertical Lines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7028" y="3256773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Karla" charset="0"/>
                <a:ea typeface="Karla" charset="0"/>
                <a:cs typeface="Karla" charset="0"/>
              </a:rPr>
              <a:t>Filter 3: Orange bulb</a:t>
            </a:r>
          </a:p>
        </p:txBody>
      </p:sp>
      <p:sp>
        <p:nvSpPr>
          <p:cNvPr id="26" name="Oval 25"/>
          <p:cNvSpPr/>
          <p:nvPr/>
        </p:nvSpPr>
        <p:spPr>
          <a:xfrm>
            <a:off x="5831426" y="2557699"/>
            <a:ext cx="452641" cy="689847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6C8EC-BC2F-644E-82D2-FB00DE9C644B}"/>
              </a:ext>
            </a:extLst>
          </p:cNvPr>
          <p:cNvSpPr txBox="1"/>
          <p:nvPr/>
        </p:nvSpPr>
        <p:spPr>
          <a:xfrm>
            <a:off x="7607028" y="985923"/>
            <a:ext cx="14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3C696-D4D2-154E-BAD4-7BA3BD897DCA}"/>
              </a:ext>
            </a:extLst>
          </p:cNvPr>
          <p:cNvSpPr txBox="1"/>
          <p:nvPr/>
        </p:nvSpPr>
        <p:spPr>
          <a:xfrm>
            <a:off x="8999034" y="470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18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than one feature map?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676595" y="1766785"/>
            <a:ext cx="5819333" cy="38795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91845" y="2140085"/>
            <a:ext cx="622571" cy="0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24909" y="4941651"/>
            <a:ext cx="2811294" cy="38911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07029" y="1770753"/>
            <a:ext cx="4055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Filter 1: Horizontal Lines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07028" y="2557699"/>
            <a:ext cx="3698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Karla" charset="0"/>
                <a:ea typeface="Karla" charset="0"/>
                <a:cs typeface="Karla" charset="0"/>
              </a:rPr>
              <a:t>Filter 2: Vertical Lines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5331805" y="2923065"/>
            <a:ext cx="19978" cy="783497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824919" y="2788531"/>
            <a:ext cx="89961" cy="918031"/>
          </a:xfrm>
          <a:prstGeom prst="line">
            <a:avLst/>
          </a:prstGeom>
          <a:ln w="539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7028" y="3256773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Karla" charset="0"/>
                <a:ea typeface="Karla" charset="0"/>
                <a:cs typeface="Karla" charset="0"/>
              </a:rPr>
              <a:t>Filter 3: Orange bulb</a:t>
            </a:r>
          </a:p>
        </p:txBody>
      </p:sp>
      <p:sp>
        <p:nvSpPr>
          <p:cNvPr id="26" name="Oval 25"/>
          <p:cNvSpPr/>
          <p:nvPr/>
        </p:nvSpPr>
        <p:spPr>
          <a:xfrm>
            <a:off x="5831426" y="2557699"/>
            <a:ext cx="452641" cy="689847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6C8EC-BC2F-644E-82D2-FB00DE9C644B}"/>
              </a:ext>
            </a:extLst>
          </p:cNvPr>
          <p:cNvSpPr txBox="1"/>
          <p:nvPr/>
        </p:nvSpPr>
        <p:spPr>
          <a:xfrm>
            <a:off x="7607028" y="985923"/>
            <a:ext cx="145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 1: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3C696-D4D2-154E-BAD4-7BA3BD897DCA}"/>
              </a:ext>
            </a:extLst>
          </p:cNvPr>
          <p:cNvSpPr txBox="1"/>
          <p:nvPr/>
        </p:nvSpPr>
        <p:spPr>
          <a:xfrm>
            <a:off x="8999034" y="4705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84DFD-6196-AD49-8E7F-D15F45D65860}"/>
              </a:ext>
            </a:extLst>
          </p:cNvPr>
          <p:cNvSpPr txBox="1"/>
          <p:nvPr/>
        </p:nvSpPr>
        <p:spPr>
          <a:xfrm>
            <a:off x="7448332" y="4379362"/>
            <a:ext cx="4608954" cy="369332"/>
          </a:xfrm>
          <a:prstGeom prst="rect">
            <a:avLst/>
          </a:prstGeom>
          <a:noFill/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Karla" pitchFamily="2" charset="0"/>
              </a:rPr>
              <a:t>Different filters identify different features.</a:t>
            </a:r>
          </a:p>
        </p:txBody>
      </p:sp>
    </p:spTree>
    <p:extLst>
      <p:ext uri="{BB962C8B-B14F-4D97-AF65-F5344CB8AC3E}">
        <p14:creationId xmlns:p14="http://schemas.microsoft.com/office/powerpoint/2010/main" val="42764017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83BD12-6F4B-4144-AD06-93B938650D2C}"/>
              </a:ext>
            </a:extLst>
          </p:cNvPr>
          <p:cNvGrpSpPr/>
          <p:nvPr/>
        </p:nvGrpSpPr>
        <p:grpSpPr>
          <a:xfrm>
            <a:off x="111142" y="840743"/>
            <a:ext cx="11857701" cy="6017257"/>
            <a:chOff x="-29203" y="624212"/>
            <a:chExt cx="11857701" cy="60172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68A31-D50E-5049-8E56-F7FCA560D6D5}"/>
                </a:ext>
              </a:extLst>
            </p:cNvPr>
            <p:cNvSpPr txBox="1"/>
            <p:nvPr/>
          </p:nvSpPr>
          <p:spPr>
            <a:xfrm>
              <a:off x="-29203" y="1549226"/>
              <a:ext cx="1965603" cy="954107"/>
            </a:xfrm>
            <a:prstGeom prst="rect">
              <a:avLst/>
            </a:prstGeom>
            <a:solidFill>
              <a:srgbClr val="F9F9F9"/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Karla" panose="020B0004030503030003" pitchFamily="34" charset="77"/>
                </a:rPr>
                <a:t>RGB Image</a:t>
              </a:r>
            </a:p>
            <a:p>
              <a:pPr algn="ctr"/>
              <a:r>
                <a:rPr lang="en-US" sz="2800" b="1" dirty="0">
                  <a:latin typeface="Karla" panose="020B0004030503030003" pitchFamily="34" charset="77"/>
                </a:rPr>
                <a:t>(7x7x3)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614FEF-5400-8E40-A7B7-3400C08CB6E2}"/>
                </a:ext>
              </a:extLst>
            </p:cNvPr>
            <p:cNvSpPr txBox="1"/>
            <p:nvPr/>
          </p:nvSpPr>
          <p:spPr>
            <a:xfrm>
              <a:off x="5971459" y="2090089"/>
              <a:ext cx="3340181" cy="954107"/>
            </a:xfrm>
            <a:prstGeom prst="rect">
              <a:avLst/>
            </a:prstGeom>
            <a:solidFill>
              <a:srgbClr val="F9F9F9"/>
            </a:solidFill>
            <a:ln w="50800">
              <a:solidFill>
                <a:schemeClr val="accent1">
                  <a:shade val="95000"/>
                  <a:satMod val="10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167833"/>
                        <a:gd name="connsiteY0" fmla="*/ 0 h 523220"/>
                        <a:gd name="connsiteX1" fmla="*/ 601888 w 3167833"/>
                        <a:gd name="connsiteY1" fmla="*/ 0 h 523220"/>
                        <a:gd name="connsiteX2" fmla="*/ 1235455 w 3167833"/>
                        <a:gd name="connsiteY2" fmla="*/ 0 h 523220"/>
                        <a:gd name="connsiteX3" fmla="*/ 1900700 w 3167833"/>
                        <a:gd name="connsiteY3" fmla="*/ 0 h 523220"/>
                        <a:gd name="connsiteX4" fmla="*/ 2565945 w 3167833"/>
                        <a:gd name="connsiteY4" fmla="*/ 0 h 523220"/>
                        <a:gd name="connsiteX5" fmla="*/ 3167833 w 3167833"/>
                        <a:gd name="connsiteY5" fmla="*/ 0 h 523220"/>
                        <a:gd name="connsiteX6" fmla="*/ 3167833 w 3167833"/>
                        <a:gd name="connsiteY6" fmla="*/ 523220 h 523220"/>
                        <a:gd name="connsiteX7" fmla="*/ 2470910 w 3167833"/>
                        <a:gd name="connsiteY7" fmla="*/ 523220 h 523220"/>
                        <a:gd name="connsiteX8" fmla="*/ 1773986 w 3167833"/>
                        <a:gd name="connsiteY8" fmla="*/ 523220 h 523220"/>
                        <a:gd name="connsiteX9" fmla="*/ 1140420 w 3167833"/>
                        <a:gd name="connsiteY9" fmla="*/ 523220 h 523220"/>
                        <a:gd name="connsiteX10" fmla="*/ 0 w 3167833"/>
                        <a:gd name="connsiteY10" fmla="*/ 523220 h 523220"/>
                        <a:gd name="connsiteX11" fmla="*/ 0 w 3167833"/>
                        <a:gd name="connsiteY11" fmla="*/ 0 h 523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167833" h="523220" fill="none" extrusionOk="0">
                          <a:moveTo>
                            <a:pt x="0" y="0"/>
                          </a:moveTo>
                          <a:cubicBezTo>
                            <a:pt x="159634" y="-16688"/>
                            <a:pt x="463711" y="-6893"/>
                            <a:pt x="601888" y="0"/>
                          </a:cubicBezTo>
                          <a:cubicBezTo>
                            <a:pt x="740065" y="6893"/>
                            <a:pt x="1022719" y="4155"/>
                            <a:pt x="1235455" y="0"/>
                          </a:cubicBezTo>
                          <a:cubicBezTo>
                            <a:pt x="1448191" y="-4155"/>
                            <a:pt x="1726939" y="-16444"/>
                            <a:pt x="1900700" y="0"/>
                          </a:cubicBezTo>
                          <a:cubicBezTo>
                            <a:pt x="2074462" y="16444"/>
                            <a:pt x="2428684" y="11194"/>
                            <a:pt x="2565945" y="0"/>
                          </a:cubicBezTo>
                          <a:cubicBezTo>
                            <a:pt x="2703206" y="-11194"/>
                            <a:pt x="2871959" y="-23426"/>
                            <a:pt x="3167833" y="0"/>
                          </a:cubicBezTo>
                          <a:cubicBezTo>
                            <a:pt x="3187895" y="112562"/>
                            <a:pt x="3185327" y="314588"/>
                            <a:pt x="3167833" y="523220"/>
                          </a:cubicBezTo>
                          <a:cubicBezTo>
                            <a:pt x="2979024" y="529237"/>
                            <a:pt x="2795508" y="539168"/>
                            <a:pt x="2470910" y="523220"/>
                          </a:cubicBezTo>
                          <a:cubicBezTo>
                            <a:pt x="2146312" y="507272"/>
                            <a:pt x="1996717" y="542082"/>
                            <a:pt x="1773986" y="523220"/>
                          </a:cubicBezTo>
                          <a:cubicBezTo>
                            <a:pt x="1551255" y="504358"/>
                            <a:pt x="1293081" y="523955"/>
                            <a:pt x="1140420" y="523220"/>
                          </a:cubicBezTo>
                          <a:cubicBezTo>
                            <a:pt x="987759" y="522485"/>
                            <a:pt x="569375" y="528134"/>
                            <a:pt x="0" y="523220"/>
                          </a:cubicBezTo>
                          <a:cubicBezTo>
                            <a:pt x="11242" y="381548"/>
                            <a:pt x="-116" y="207727"/>
                            <a:pt x="0" y="0"/>
                          </a:cubicBezTo>
                          <a:close/>
                        </a:path>
                        <a:path w="3167833" h="523220" stroke="0" extrusionOk="0">
                          <a:moveTo>
                            <a:pt x="0" y="0"/>
                          </a:moveTo>
                          <a:cubicBezTo>
                            <a:pt x="148289" y="277"/>
                            <a:pt x="401917" y="-1938"/>
                            <a:pt x="601888" y="0"/>
                          </a:cubicBezTo>
                          <a:cubicBezTo>
                            <a:pt x="801859" y="1938"/>
                            <a:pt x="896090" y="11744"/>
                            <a:pt x="1140420" y="0"/>
                          </a:cubicBezTo>
                          <a:cubicBezTo>
                            <a:pt x="1384750" y="-11744"/>
                            <a:pt x="1544976" y="4565"/>
                            <a:pt x="1837343" y="0"/>
                          </a:cubicBezTo>
                          <a:cubicBezTo>
                            <a:pt x="2129710" y="-4565"/>
                            <a:pt x="2310458" y="6301"/>
                            <a:pt x="2439231" y="0"/>
                          </a:cubicBezTo>
                          <a:cubicBezTo>
                            <a:pt x="2568004" y="-6301"/>
                            <a:pt x="2967817" y="-36352"/>
                            <a:pt x="3167833" y="0"/>
                          </a:cubicBezTo>
                          <a:cubicBezTo>
                            <a:pt x="3159347" y="196768"/>
                            <a:pt x="3180061" y="382671"/>
                            <a:pt x="3167833" y="523220"/>
                          </a:cubicBezTo>
                          <a:cubicBezTo>
                            <a:pt x="2923335" y="504661"/>
                            <a:pt x="2826754" y="549762"/>
                            <a:pt x="2534266" y="523220"/>
                          </a:cubicBezTo>
                          <a:cubicBezTo>
                            <a:pt x="2241778" y="496678"/>
                            <a:pt x="2007284" y="496522"/>
                            <a:pt x="1837343" y="523220"/>
                          </a:cubicBezTo>
                          <a:cubicBezTo>
                            <a:pt x="1667402" y="549918"/>
                            <a:pt x="1429122" y="526453"/>
                            <a:pt x="1298812" y="523220"/>
                          </a:cubicBezTo>
                          <a:cubicBezTo>
                            <a:pt x="1168502" y="519987"/>
                            <a:pt x="839864" y="511734"/>
                            <a:pt x="665245" y="523220"/>
                          </a:cubicBezTo>
                          <a:cubicBezTo>
                            <a:pt x="490626" y="534706"/>
                            <a:pt x="250057" y="533541"/>
                            <a:pt x="0" y="523220"/>
                          </a:cubicBezTo>
                          <a:cubicBezTo>
                            <a:pt x="23251" y="301885"/>
                            <a:pt x="-19750" y="22853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 Convolution Filters</a:t>
              </a:r>
            </a:p>
            <a:p>
              <a:pPr algn="ctr"/>
              <a:r>
                <a:rPr lang="en-US" sz="2800" b="1" dirty="0"/>
                <a:t>(3x3x3)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42232-7315-ED47-A4BB-4D32B871A894}"/>
                </a:ext>
              </a:extLst>
            </p:cNvPr>
            <p:cNvSpPr txBox="1"/>
            <p:nvPr/>
          </p:nvSpPr>
          <p:spPr>
            <a:xfrm>
              <a:off x="9084134" y="5402402"/>
              <a:ext cx="2744364" cy="954107"/>
            </a:xfrm>
            <a:prstGeom prst="rect">
              <a:avLst/>
            </a:prstGeom>
            <a:solidFill>
              <a:srgbClr val="F9F9F9"/>
            </a:solidFill>
            <a:ln w="50800">
              <a:solidFill>
                <a:schemeClr val="accent1">
                  <a:shade val="95000"/>
                  <a:satMod val="10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32107"/>
                        <a:gd name="connsiteY0" fmla="*/ 0 h 954107"/>
                        <a:gd name="connsiteX1" fmla="*/ 463048 w 1432107"/>
                        <a:gd name="connsiteY1" fmla="*/ 0 h 954107"/>
                        <a:gd name="connsiteX2" fmla="*/ 940417 w 1432107"/>
                        <a:gd name="connsiteY2" fmla="*/ 0 h 954107"/>
                        <a:gd name="connsiteX3" fmla="*/ 1432107 w 1432107"/>
                        <a:gd name="connsiteY3" fmla="*/ 0 h 954107"/>
                        <a:gd name="connsiteX4" fmla="*/ 1432107 w 1432107"/>
                        <a:gd name="connsiteY4" fmla="*/ 477054 h 954107"/>
                        <a:gd name="connsiteX5" fmla="*/ 1432107 w 1432107"/>
                        <a:gd name="connsiteY5" fmla="*/ 954107 h 954107"/>
                        <a:gd name="connsiteX6" fmla="*/ 954738 w 1432107"/>
                        <a:gd name="connsiteY6" fmla="*/ 954107 h 954107"/>
                        <a:gd name="connsiteX7" fmla="*/ 506011 w 1432107"/>
                        <a:gd name="connsiteY7" fmla="*/ 954107 h 954107"/>
                        <a:gd name="connsiteX8" fmla="*/ 0 w 1432107"/>
                        <a:gd name="connsiteY8" fmla="*/ 954107 h 954107"/>
                        <a:gd name="connsiteX9" fmla="*/ 0 w 1432107"/>
                        <a:gd name="connsiteY9" fmla="*/ 486595 h 954107"/>
                        <a:gd name="connsiteX10" fmla="*/ 0 w 1432107"/>
                        <a:gd name="connsiteY10" fmla="*/ 0 h 9541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32107" h="954107" fill="none" extrusionOk="0">
                          <a:moveTo>
                            <a:pt x="0" y="0"/>
                          </a:moveTo>
                          <a:cubicBezTo>
                            <a:pt x="163828" y="-19970"/>
                            <a:pt x="273409" y="14837"/>
                            <a:pt x="463048" y="0"/>
                          </a:cubicBezTo>
                          <a:cubicBezTo>
                            <a:pt x="652687" y="-14837"/>
                            <a:pt x="704353" y="-16388"/>
                            <a:pt x="940417" y="0"/>
                          </a:cubicBezTo>
                          <a:cubicBezTo>
                            <a:pt x="1176481" y="16388"/>
                            <a:pt x="1263943" y="-14406"/>
                            <a:pt x="1432107" y="0"/>
                          </a:cubicBezTo>
                          <a:cubicBezTo>
                            <a:pt x="1438182" y="192642"/>
                            <a:pt x="1451656" y="363731"/>
                            <a:pt x="1432107" y="477054"/>
                          </a:cubicBezTo>
                          <a:cubicBezTo>
                            <a:pt x="1412558" y="590377"/>
                            <a:pt x="1414861" y="773590"/>
                            <a:pt x="1432107" y="954107"/>
                          </a:cubicBezTo>
                          <a:cubicBezTo>
                            <a:pt x="1275871" y="957572"/>
                            <a:pt x="1115782" y="967916"/>
                            <a:pt x="954738" y="954107"/>
                          </a:cubicBezTo>
                          <a:cubicBezTo>
                            <a:pt x="793694" y="940298"/>
                            <a:pt x="693468" y="972391"/>
                            <a:pt x="506011" y="954107"/>
                          </a:cubicBezTo>
                          <a:cubicBezTo>
                            <a:pt x="318554" y="935823"/>
                            <a:pt x="134112" y="974999"/>
                            <a:pt x="0" y="954107"/>
                          </a:cubicBezTo>
                          <a:cubicBezTo>
                            <a:pt x="22951" y="761159"/>
                            <a:pt x="-21415" y="594427"/>
                            <a:pt x="0" y="486595"/>
                          </a:cubicBezTo>
                          <a:cubicBezTo>
                            <a:pt x="21415" y="378763"/>
                            <a:pt x="17654" y="225654"/>
                            <a:pt x="0" y="0"/>
                          </a:cubicBezTo>
                          <a:close/>
                        </a:path>
                        <a:path w="1432107" h="954107" stroke="0" extrusionOk="0">
                          <a:moveTo>
                            <a:pt x="0" y="0"/>
                          </a:moveTo>
                          <a:cubicBezTo>
                            <a:pt x="103132" y="9637"/>
                            <a:pt x="352041" y="18008"/>
                            <a:pt x="463048" y="0"/>
                          </a:cubicBezTo>
                          <a:cubicBezTo>
                            <a:pt x="574055" y="-18008"/>
                            <a:pt x="685503" y="-2490"/>
                            <a:pt x="897454" y="0"/>
                          </a:cubicBezTo>
                          <a:cubicBezTo>
                            <a:pt x="1109405" y="2490"/>
                            <a:pt x="1212564" y="-5931"/>
                            <a:pt x="1432107" y="0"/>
                          </a:cubicBezTo>
                          <a:cubicBezTo>
                            <a:pt x="1424943" y="130418"/>
                            <a:pt x="1451429" y="373429"/>
                            <a:pt x="1432107" y="467512"/>
                          </a:cubicBezTo>
                          <a:cubicBezTo>
                            <a:pt x="1412785" y="561595"/>
                            <a:pt x="1408729" y="733273"/>
                            <a:pt x="1432107" y="954107"/>
                          </a:cubicBezTo>
                          <a:cubicBezTo>
                            <a:pt x="1294716" y="945726"/>
                            <a:pt x="1179284" y="944215"/>
                            <a:pt x="983380" y="954107"/>
                          </a:cubicBezTo>
                          <a:cubicBezTo>
                            <a:pt x="787476" y="963999"/>
                            <a:pt x="635657" y="975706"/>
                            <a:pt x="534653" y="954107"/>
                          </a:cubicBezTo>
                          <a:cubicBezTo>
                            <a:pt x="433649" y="932508"/>
                            <a:pt x="266401" y="935956"/>
                            <a:pt x="0" y="954107"/>
                          </a:cubicBezTo>
                          <a:cubicBezTo>
                            <a:pt x="-4514" y="857340"/>
                            <a:pt x="12863" y="674319"/>
                            <a:pt x="0" y="505677"/>
                          </a:cubicBezTo>
                          <a:cubicBezTo>
                            <a:pt x="-12863" y="337035"/>
                            <a:pt x="-22482" y="13878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3 Feature Maps</a:t>
              </a:r>
            </a:p>
            <a:p>
              <a:pPr algn="ctr"/>
              <a:r>
                <a:rPr lang="en-US" sz="2800" b="1" dirty="0"/>
                <a:t>(7x7x3)</a:t>
              </a:r>
            </a:p>
          </p:txBody>
        </p:sp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9D1C715-1903-534E-98DC-BF8BCEE28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41" b="98625" l="9981" r="89955">
                          <a14:foregroundMark x1="31270" y1="11320" x2="36779" y2="8341"/>
                          <a14:foregroundMark x1="36779" y1="8341" x2="39631" y2="11320"/>
                          <a14:foregroundMark x1="64161" y1="89322" x2="74498" y2="94500"/>
                          <a14:foregroundMark x1="74498" y1="94500" x2="85386" y2="87397"/>
                          <a14:foregroundMark x1="85386" y1="87397" x2="89209" y2="82356"/>
                          <a14:foregroundMark x1="89209" y1="82356" x2="87816" y2="56554"/>
                          <a14:foregroundMark x1="87816" y1="56554" x2="88010" y2="56874"/>
                          <a14:foregroundMark x1="68179" y1="97113" x2="70285" y2="98625"/>
                        </a14:backgroundRemoval>
                      </a14:imgEffect>
                    </a14:imgLayer>
                  </a14:imgProps>
                </a:ext>
              </a:extLst>
            </a:blip>
            <a:srcRect l="11286" t="5333" r="6052"/>
            <a:stretch/>
          </p:blipFill>
          <p:spPr>
            <a:xfrm>
              <a:off x="1936400" y="624212"/>
              <a:ext cx="7431065" cy="601725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1E7D39-F542-8D45-AEAB-54B2F5EFE0A0}"/>
                </a:ext>
              </a:extLst>
            </p:cNvPr>
            <p:cNvCxnSpPr>
              <a:cxnSpLocks/>
            </p:cNvCxnSpPr>
            <p:nvPr/>
          </p:nvCxnSpPr>
          <p:spPr>
            <a:xfrm>
              <a:off x="3590959" y="1599463"/>
              <a:ext cx="1519499" cy="96767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2E9864-D0B7-3142-92A1-542DDD7FE910}"/>
                </a:ext>
              </a:extLst>
            </p:cNvPr>
            <p:cNvCxnSpPr>
              <a:cxnSpLocks/>
            </p:cNvCxnSpPr>
            <p:nvPr/>
          </p:nvCxnSpPr>
          <p:spPr>
            <a:xfrm>
              <a:off x="2738326" y="2742337"/>
              <a:ext cx="1705266" cy="105512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30DF9E-50A4-FB41-B07A-43F7A2A830F6}"/>
                </a:ext>
              </a:extLst>
            </p:cNvPr>
            <p:cNvCxnSpPr>
              <a:cxnSpLocks/>
            </p:cNvCxnSpPr>
            <p:nvPr/>
          </p:nvCxnSpPr>
          <p:spPr>
            <a:xfrm>
              <a:off x="2841416" y="2038934"/>
              <a:ext cx="1602176" cy="92879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A1FA41-E61C-314D-B02E-55D118ADDDD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13805"/>
              <a:ext cx="1357223" cy="101698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9B90E7-1CA2-6E4F-AF3D-35838E58BE14}"/>
                </a:ext>
              </a:extLst>
            </p:cNvPr>
            <p:cNvCxnSpPr>
              <a:cxnSpLocks/>
            </p:cNvCxnSpPr>
            <p:nvPr/>
          </p:nvCxnSpPr>
          <p:spPr>
            <a:xfrm>
              <a:off x="6882424" y="3552184"/>
              <a:ext cx="759125" cy="108882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F017AC-65B6-A640-AE22-21DF42064FF9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4583919"/>
              <a:ext cx="1357224" cy="50849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D62525-0932-DA4B-9833-3C601EDFD07E}"/>
                </a:ext>
              </a:extLst>
            </p:cNvPr>
            <p:cNvSpPr/>
            <p:nvPr/>
          </p:nvSpPr>
          <p:spPr>
            <a:xfrm>
              <a:off x="7453223" y="4781273"/>
              <a:ext cx="254631" cy="3111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scene3d>
              <a:camera prst="orthographicFront">
                <a:rot lat="9000000" lon="840000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5189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9285" y="1173208"/>
            <a:ext cx="10270856" cy="4163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0014" y="528364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14:cNvPr>
              <p14:cNvContentPartPr/>
              <p14:nvPr/>
            </p14:nvContentPartPr>
            <p14:xfrm>
              <a:off x="7988500" y="4960431"/>
              <a:ext cx="25200" cy="3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BF021D-AD5F-C74F-8CAE-67DF09ECE8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8060" y="4950110"/>
                <a:ext cx="45360" cy="5125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5C6D53-7E4D-7544-A2E7-0437B6B1092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411819" y="5109029"/>
            <a:ext cx="610360" cy="85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DA01E6-95D2-044B-B4DF-36D9BD1BFF64}"/>
              </a:ext>
            </a:extLst>
          </p:cNvPr>
          <p:cNvSpPr txBox="1"/>
          <p:nvPr/>
        </p:nvSpPr>
        <p:spPr>
          <a:xfrm>
            <a:off x="6129557" y="5959933"/>
            <a:ext cx="178524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Pooling?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05EA5B-D2E5-484D-8C2A-098BD03E0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0650681" y="4811974"/>
            <a:ext cx="118286" cy="1086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F0637-844C-D24B-B200-3659EE762733}"/>
              </a:ext>
            </a:extLst>
          </p:cNvPr>
          <p:cNvSpPr txBox="1"/>
          <p:nvPr/>
        </p:nvSpPr>
        <p:spPr>
          <a:xfrm>
            <a:off x="9542510" y="5898196"/>
            <a:ext cx="24529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going on here?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0D8F90-741E-434D-BF6D-0B5C2BA31B1F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4619278" y="3949033"/>
            <a:ext cx="125542" cy="185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03171-A51D-C340-A170-B6BE501E5377}"/>
              </a:ext>
            </a:extLst>
          </p:cNvPr>
          <p:cNvSpPr txBox="1"/>
          <p:nvPr/>
        </p:nvSpPr>
        <p:spPr>
          <a:xfrm>
            <a:off x="3491618" y="5805863"/>
            <a:ext cx="25064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/>
              <a:t>What are feature maps and why multiple feature maps?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FBD8D-121F-6043-B624-6949497D9EA5}"/>
              </a:ext>
            </a:extLst>
          </p:cNvPr>
          <p:cNvSpPr txBox="1"/>
          <p:nvPr/>
        </p:nvSpPr>
        <p:spPr>
          <a:xfrm>
            <a:off x="7553104" y="5465889"/>
            <a:ext cx="278407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Why more than one layer?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5490A6-ECEE-314B-98D3-15FBD4B5C2EF}"/>
              </a:ext>
            </a:extLst>
          </p:cNvPr>
          <p:cNvCxnSpPr>
            <a:cxnSpLocks/>
          </p:cNvCxnSpPr>
          <p:nvPr/>
        </p:nvCxnSpPr>
        <p:spPr>
          <a:xfrm flipH="1" flipV="1">
            <a:off x="8602345" y="4673159"/>
            <a:ext cx="173665" cy="663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99278"/>
      </p:ext>
    </p:extLst>
  </p:cSld>
  <p:clrMapOvr>
    <a:masterClrMapping/>
  </p:clrMapOvr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5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NNRegularization Part C_HO</Template>
  <TotalTime>45395</TotalTime>
  <Words>3717</Words>
  <Application>Microsoft Macintosh PowerPoint</Application>
  <PresentationFormat>Widescreen</PresentationFormat>
  <Paragraphs>794</Paragraphs>
  <Slides>112</Slides>
  <Notes>1</Notes>
  <HiddenSlides>7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Calibri</vt:lpstr>
      <vt:lpstr>Cambria Math</vt:lpstr>
      <vt:lpstr>Chalkboard</vt:lpstr>
      <vt:lpstr>Karla</vt:lpstr>
      <vt:lpstr>Open Sans</vt:lpstr>
      <vt:lpstr>Wingdings</vt:lpstr>
      <vt:lpstr>1_GEC_template</vt:lpstr>
      <vt:lpstr>5_GEC_template</vt:lpstr>
      <vt:lpstr>Equation</vt:lpstr>
      <vt:lpstr>Convolutional Neural Networks I</vt:lpstr>
      <vt:lpstr>A Convolutional Network</vt:lpstr>
      <vt:lpstr>PowerPoint Presentation</vt:lpstr>
      <vt:lpstr>DONE</vt:lpstr>
      <vt:lpstr>A Convolutional Network</vt:lpstr>
      <vt:lpstr>A Convolutional Network</vt:lpstr>
      <vt:lpstr>A Convolutional Network</vt:lpstr>
      <vt:lpstr>A Convolutional Network</vt:lpstr>
      <vt:lpstr>A Convolutional Network</vt:lpstr>
      <vt:lpstr>Outline</vt:lpstr>
      <vt:lpstr>Outline</vt:lpstr>
      <vt:lpstr>Feed forward Neural Network, Multilayer Perceptron (MLP)</vt:lpstr>
      <vt:lpstr>Feed forward Neural Network, Multilayer Perceptron (MLP)</vt:lpstr>
      <vt:lpstr>Quick review of MLPs </vt:lpstr>
      <vt:lpstr>Quick review of MLPs </vt:lpstr>
      <vt:lpstr>Quick review of MLPs </vt:lpstr>
      <vt:lpstr>Quick review of MLPs </vt:lpstr>
      <vt:lpstr>Quick review of MLPs </vt:lpstr>
      <vt:lpstr>MLP as an additive model</vt:lpstr>
      <vt:lpstr>MLP as an additive model</vt:lpstr>
      <vt:lpstr>MLP as an additive model</vt:lpstr>
      <vt:lpstr>MLP as an additive model (cont)</vt:lpstr>
      <vt:lpstr>MLP as an additive model (cont)</vt:lpstr>
      <vt:lpstr>MLP as an additive model (cont)</vt:lpstr>
      <vt:lpstr>Main drawbacks of MLPs</vt:lpstr>
      <vt:lpstr>MLP: number of weights</vt:lpstr>
      <vt:lpstr>MLP: number of weights for images</vt:lpstr>
      <vt:lpstr>Common Dataset: MNIST </vt:lpstr>
      <vt:lpstr>Common Dataset: CIFAR10 </vt:lpstr>
      <vt:lpstr>Common Dataset: ImageNet</vt:lpstr>
      <vt:lpstr>PowerPoint Presentation</vt:lpstr>
      <vt:lpstr>Model Selection and Dimensionality Reduction</vt:lpstr>
      <vt:lpstr>Model Selection and Dimensionality Reduction</vt:lpstr>
      <vt:lpstr>Model Selection and Dimensionality Reduction</vt:lpstr>
      <vt:lpstr>Model Selection and Dimensionality Reduction</vt:lpstr>
      <vt:lpstr>Model Selection and Dimensionality Reduction</vt:lpstr>
      <vt:lpstr>Model Selection and Dimensionality Reduction</vt:lpstr>
      <vt:lpstr>Feature extraction </vt:lpstr>
      <vt:lpstr>Feature extraction </vt:lpstr>
      <vt:lpstr>Feature extraction </vt:lpstr>
      <vt:lpstr>Feature extraction </vt:lpstr>
      <vt:lpstr>Feature extraction </vt:lpstr>
      <vt:lpstr>Image analysis</vt:lpstr>
      <vt:lpstr>Image analysis</vt:lpstr>
      <vt:lpstr>Image analysis</vt:lpstr>
      <vt:lpstr>Image analysis</vt:lpstr>
      <vt:lpstr>Cases can be a bit more complex…</vt:lpstr>
      <vt:lpstr>Cases can be a bit more complex…</vt:lpstr>
      <vt:lpstr>Cases can be a bit more complex…</vt:lpstr>
      <vt:lpstr>Cases can be a bit more complex…</vt:lpstr>
      <vt:lpstr>Now what?</vt:lpstr>
      <vt:lpstr>Now what?</vt:lpstr>
      <vt:lpstr>We need to be able to deal with these cases</vt:lpstr>
      <vt:lpstr>And these</vt:lpstr>
      <vt:lpstr>And these</vt:lpstr>
      <vt:lpstr>And these</vt:lpstr>
      <vt:lpstr>And these</vt:lpstr>
      <vt:lpstr>Image features</vt:lpstr>
      <vt:lpstr>Image features (cont)</vt:lpstr>
      <vt:lpstr>Image features (cont)</vt:lpstr>
      <vt:lpstr>Image features (cont)</vt:lpstr>
      <vt:lpstr>PowerPoint Presentation</vt:lpstr>
      <vt:lpstr>And images are invariant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</vt:lpstr>
      <vt:lpstr>Convolution</vt:lpstr>
      <vt:lpstr>Convolution</vt:lpstr>
      <vt:lpstr>Convolution</vt:lpstr>
      <vt:lpstr>Convolution</vt:lpstr>
      <vt:lpstr>Convolution</vt:lpstr>
      <vt:lpstr>Convolution and cross-correlation</vt:lpstr>
      <vt:lpstr>“Convolution” Operation</vt:lpstr>
      <vt:lpstr>Convolutions – step by step</vt:lpstr>
      <vt:lpstr>Convolutions – another example</vt:lpstr>
      <vt:lpstr>“Convolution” Operation in action</vt:lpstr>
      <vt:lpstr>“Convolution” Operation in action</vt:lpstr>
      <vt:lpstr>A Convolutional Network</vt:lpstr>
      <vt:lpstr>A Convolutional Network</vt:lpstr>
      <vt:lpstr>“Convolution” Operation</vt:lpstr>
      <vt:lpstr>A Convolutional Network</vt:lpstr>
      <vt:lpstr>Why more than one feature map?</vt:lpstr>
      <vt:lpstr>Why more than one feature map?</vt:lpstr>
      <vt:lpstr>Why more than one feature map?</vt:lpstr>
      <vt:lpstr>Why more than one feature map?</vt:lpstr>
      <vt:lpstr>Why more than one feature map?</vt:lpstr>
      <vt:lpstr>“Convolution” Operation</vt:lpstr>
      <vt:lpstr>A Convolutional Network</vt:lpstr>
      <vt:lpstr>Why more than one layer?</vt:lpstr>
      <vt:lpstr>Why more than one layer?</vt:lpstr>
      <vt:lpstr>Why more than one layer?</vt:lpstr>
      <vt:lpstr>A Convolutional Network</vt:lpstr>
      <vt:lpstr>So far</vt:lpstr>
      <vt:lpstr>So far</vt:lpstr>
      <vt:lpstr>Basics of CNNs</vt:lpstr>
      <vt:lpstr>Convolutions – what happens at the edges?</vt:lpstr>
      <vt:lpstr>Padding</vt:lpstr>
      <vt:lpstr>Stride</vt:lpstr>
      <vt:lpstr> </vt:lpstr>
      <vt:lpstr>A Convolutional Network</vt:lpstr>
      <vt:lpstr>Common Question after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Protopapas, Pavlos</cp:lastModifiedBy>
  <cp:revision>853</cp:revision>
  <cp:lastPrinted>2020-07-03T11:45:51Z</cp:lastPrinted>
  <dcterms:created xsi:type="dcterms:W3CDTF">2018-09-10T00:54:50Z</dcterms:created>
  <dcterms:modified xsi:type="dcterms:W3CDTF">2022-03-07T05:15:44Z</dcterms:modified>
</cp:coreProperties>
</file>